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  <p:sldMasterId id="2147483670" r:id="rId2"/>
    <p:sldMasterId id="2147483672" r:id="rId3"/>
    <p:sldMasterId id="2147483674" r:id="rId4"/>
    <p:sldMasterId id="2147483676" r:id="rId5"/>
    <p:sldMasterId id="2147483696" r:id="rId6"/>
    <p:sldMasterId id="2147483698" r:id="rId7"/>
    <p:sldMasterId id="2147483701" r:id="rId8"/>
  </p:sldMasterIdLst>
  <p:notesMasterIdLst>
    <p:notesMasterId r:id="rId50"/>
  </p:notesMasterIdLst>
  <p:sldIdLst>
    <p:sldId id="300" r:id="rId9"/>
    <p:sldId id="264" r:id="rId10"/>
    <p:sldId id="265" r:id="rId11"/>
    <p:sldId id="266" r:id="rId12"/>
    <p:sldId id="267" r:id="rId13"/>
    <p:sldId id="318" r:id="rId14"/>
    <p:sldId id="319" r:id="rId15"/>
    <p:sldId id="301" r:id="rId16"/>
    <p:sldId id="302" r:id="rId17"/>
    <p:sldId id="303" r:id="rId18"/>
    <p:sldId id="323" r:id="rId19"/>
    <p:sldId id="320" r:id="rId20"/>
    <p:sldId id="321" r:id="rId21"/>
    <p:sldId id="322" r:id="rId22"/>
    <p:sldId id="330" r:id="rId23"/>
    <p:sldId id="324" r:id="rId24"/>
    <p:sldId id="329" r:id="rId25"/>
    <p:sldId id="331" r:id="rId26"/>
    <p:sldId id="325" r:id="rId27"/>
    <p:sldId id="332" r:id="rId28"/>
    <p:sldId id="326" r:id="rId29"/>
    <p:sldId id="327" r:id="rId30"/>
    <p:sldId id="333" r:id="rId31"/>
    <p:sldId id="334" r:id="rId32"/>
    <p:sldId id="328" r:id="rId33"/>
    <p:sldId id="336" r:id="rId34"/>
    <p:sldId id="337" r:id="rId35"/>
    <p:sldId id="335" r:id="rId36"/>
    <p:sldId id="338" r:id="rId37"/>
    <p:sldId id="339" r:id="rId38"/>
    <p:sldId id="341" r:id="rId39"/>
    <p:sldId id="304" r:id="rId40"/>
    <p:sldId id="342" r:id="rId41"/>
    <p:sldId id="340" r:id="rId42"/>
    <p:sldId id="344" r:id="rId43"/>
    <p:sldId id="343" r:id="rId44"/>
    <p:sldId id="306" r:id="rId45"/>
    <p:sldId id="345" r:id="rId46"/>
    <p:sldId id="305" r:id="rId47"/>
    <p:sldId id="278" r:id="rId48"/>
    <p:sldId id="279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artina smith" initials="b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E00"/>
    <a:srgbClr val="FF0000"/>
    <a:srgbClr val="FF6600"/>
    <a:srgbClr val="FF0066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15" autoAdjust="0"/>
    <p:restoredTop sz="94660"/>
  </p:normalViewPr>
  <p:slideViewPr>
    <p:cSldViewPr>
      <p:cViewPr varScale="1">
        <p:scale>
          <a:sx n="103" d="100"/>
          <a:sy n="103" d="100"/>
        </p:scale>
        <p:origin x="162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01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8" Type="http://schemas.openxmlformats.org/officeDocument/2006/relationships/slideMaster" Target="slideMasters/slideMaster8.xml"/><Relationship Id="rId51" Type="http://schemas.openxmlformats.org/officeDocument/2006/relationships/commentAuthors" Target="commentAuthors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B7CAE6-16AD-43FA-86D4-FFDF6BECBB64}" type="doc">
      <dgm:prSet loTypeId="urn:microsoft.com/office/officeart/2005/8/layout/hProcess11" loCatId="process" qsTypeId="urn:microsoft.com/office/officeart/2005/8/quickstyle/3d2" qsCatId="3D" csTypeId="urn:microsoft.com/office/officeart/2005/8/colors/accent1_2" csCatId="accent1" phldr="1"/>
      <dgm:spPr/>
    </dgm:pt>
    <dgm:pt modelId="{BA5CDB8B-8130-4934-A010-B902B0F49D93}">
      <dgm:prSet phldrT="[Text]" custT="1"/>
      <dgm:spPr/>
      <dgm:t>
        <a:bodyPr/>
        <a:lstStyle/>
        <a:p>
          <a:r>
            <a:rPr lang="en-US" sz="2000" dirty="0" smtClean="0"/>
            <a:t>Spring 2010</a:t>
          </a:r>
          <a:endParaRPr lang="en-US" sz="2000" dirty="0"/>
        </a:p>
      </dgm:t>
    </dgm:pt>
    <dgm:pt modelId="{4B189E91-653A-4F1B-9F90-63657E01F455}" type="parTrans" cxnId="{C12DC32C-65B4-4C02-B9B8-307F6EA9FE62}">
      <dgm:prSet/>
      <dgm:spPr/>
      <dgm:t>
        <a:bodyPr/>
        <a:lstStyle/>
        <a:p>
          <a:endParaRPr lang="en-US" sz="1600"/>
        </a:p>
      </dgm:t>
    </dgm:pt>
    <dgm:pt modelId="{53C2792C-9A5C-433B-9198-18DCA429E225}" type="sibTrans" cxnId="{C12DC32C-65B4-4C02-B9B8-307F6EA9FE62}">
      <dgm:prSet/>
      <dgm:spPr/>
      <dgm:t>
        <a:bodyPr/>
        <a:lstStyle/>
        <a:p>
          <a:endParaRPr lang="en-US" sz="1600"/>
        </a:p>
      </dgm:t>
    </dgm:pt>
    <dgm:pt modelId="{EFB773D9-331E-45C0-AFE8-4BC5117CE502}">
      <dgm:prSet phldrT="[Text]" custT="1"/>
      <dgm:spPr/>
      <dgm:t>
        <a:bodyPr/>
        <a:lstStyle/>
        <a:p>
          <a:r>
            <a:rPr lang="en-US" sz="2000" dirty="0" smtClean="0"/>
            <a:t>Fall 2010</a:t>
          </a:r>
          <a:endParaRPr lang="en-US" sz="2000" dirty="0"/>
        </a:p>
      </dgm:t>
    </dgm:pt>
    <dgm:pt modelId="{A828EFB1-B1B0-4F2A-97DE-3587C6100C1A}" type="parTrans" cxnId="{DDC62149-9791-4A73-AB6F-7D03BF237D75}">
      <dgm:prSet/>
      <dgm:spPr/>
      <dgm:t>
        <a:bodyPr/>
        <a:lstStyle/>
        <a:p>
          <a:endParaRPr lang="en-US" sz="1600"/>
        </a:p>
      </dgm:t>
    </dgm:pt>
    <dgm:pt modelId="{B527249A-F3EE-4018-90BF-59573D6C9F92}" type="sibTrans" cxnId="{DDC62149-9791-4A73-AB6F-7D03BF237D75}">
      <dgm:prSet/>
      <dgm:spPr/>
      <dgm:t>
        <a:bodyPr/>
        <a:lstStyle/>
        <a:p>
          <a:endParaRPr lang="en-US" sz="1600"/>
        </a:p>
      </dgm:t>
    </dgm:pt>
    <dgm:pt modelId="{C66CBC78-4600-4AB5-91E8-201F1E9881EF}">
      <dgm:prSet phldrT="[Text]" custT="1"/>
      <dgm:spPr/>
      <dgm:t>
        <a:bodyPr/>
        <a:lstStyle/>
        <a:p>
          <a:r>
            <a:rPr lang="en-US" sz="2000" dirty="0" smtClean="0"/>
            <a:t>Spring 2011</a:t>
          </a:r>
          <a:endParaRPr lang="en-US" sz="2000" dirty="0"/>
        </a:p>
      </dgm:t>
    </dgm:pt>
    <dgm:pt modelId="{E2DA8564-A803-4090-83F1-80E4944F2653}" type="parTrans" cxnId="{BC26DDEF-F786-406D-A343-87BA1F163037}">
      <dgm:prSet/>
      <dgm:spPr/>
      <dgm:t>
        <a:bodyPr/>
        <a:lstStyle/>
        <a:p>
          <a:endParaRPr lang="en-US" sz="1600"/>
        </a:p>
      </dgm:t>
    </dgm:pt>
    <dgm:pt modelId="{20D485D7-898E-4C26-BE7F-2D192E01DAE8}" type="sibTrans" cxnId="{BC26DDEF-F786-406D-A343-87BA1F163037}">
      <dgm:prSet/>
      <dgm:spPr/>
      <dgm:t>
        <a:bodyPr/>
        <a:lstStyle/>
        <a:p>
          <a:endParaRPr lang="en-US" sz="1600"/>
        </a:p>
      </dgm:t>
    </dgm:pt>
    <dgm:pt modelId="{3E7927D7-589C-4900-933F-71B72A6BFC1D}" type="pres">
      <dgm:prSet presAssocID="{5BB7CAE6-16AD-43FA-86D4-FFDF6BECBB64}" presName="Name0" presStyleCnt="0">
        <dgm:presLayoutVars>
          <dgm:dir/>
          <dgm:resizeHandles val="exact"/>
        </dgm:presLayoutVars>
      </dgm:prSet>
      <dgm:spPr/>
    </dgm:pt>
    <dgm:pt modelId="{8673B1BA-3ED4-445F-9571-4BFB287DD135}" type="pres">
      <dgm:prSet presAssocID="{5BB7CAE6-16AD-43FA-86D4-FFDF6BECBB64}" presName="arrow" presStyleLbl="bgShp" presStyleIdx="0" presStyleCnt="1" custScaleY="156666" custLinFactNeighborX="-885" custLinFactNeighborY="-5000"/>
      <dgm:spPr/>
    </dgm:pt>
    <dgm:pt modelId="{86667775-F5A6-48B6-B53F-CB170D9E70AC}" type="pres">
      <dgm:prSet presAssocID="{5BB7CAE6-16AD-43FA-86D4-FFDF6BECBB64}" presName="points" presStyleCnt="0"/>
      <dgm:spPr/>
    </dgm:pt>
    <dgm:pt modelId="{63671466-885B-4377-BA7F-4792AB119CF1}" type="pres">
      <dgm:prSet presAssocID="{BA5CDB8B-8130-4934-A010-B902B0F49D93}" presName="compositeA" presStyleCnt="0"/>
      <dgm:spPr/>
    </dgm:pt>
    <dgm:pt modelId="{1EDBBAEE-6903-4857-888C-B6B2A3D7892D}" type="pres">
      <dgm:prSet presAssocID="{BA5CDB8B-8130-4934-A010-B902B0F49D93}" presName="textA" presStyleLbl="revTx" presStyleIdx="0" presStyleCnt="3" custLinFactNeighborY="-1136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E117D6-6250-4262-9CEC-DD606C957F4E}" type="pres">
      <dgm:prSet presAssocID="{BA5CDB8B-8130-4934-A010-B902B0F49D93}" presName="circleA" presStyleLbl="node1" presStyleIdx="0" presStyleCnt="3" custScaleX="129138" custScaleY="154166" custLinFactNeighborX="562" custLinFactNeighborY="-6250"/>
      <dgm:spPr/>
    </dgm:pt>
    <dgm:pt modelId="{718E4E70-A982-4343-985E-EC4F7602B9FC}" type="pres">
      <dgm:prSet presAssocID="{BA5CDB8B-8130-4934-A010-B902B0F49D93}" presName="spaceA" presStyleCnt="0"/>
      <dgm:spPr/>
    </dgm:pt>
    <dgm:pt modelId="{04F7853A-43A6-4F0F-90D2-F967116CE15F}" type="pres">
      <dgm:prSet presAssocID="{53C2792C-9A5C-433B-9198-18DCA429E225}" presName="space" presStyleCnt="0"/>
      <dgm:spPr/>
    </dgm:pt>
    <dgm:pt modelId="{A27B710E-3983-41A5-8F8F-AEF8A372E428}" type="pres">
      <dgm:prSet presAssocID="{EFB773D9-331E-45C0-AFE8-4BC5117CE502}" presName="compositeB" presStyleCnt="0"/>
      <dgm:spPr/>
    </dgm:pt>
    <dgm:pt modelId="{2062F320-6ED2-4A6F-8E76-EDC123E9DE55}" type="pres">
      <dgm:prSet presAssocID="{EFB773D9-331E-45C0-AFE8-4BC5117CE502}" presName="textB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A00DB4-56EC-48B2-8A54-8952D22D371E}" type="pres">
      <dgm:prSet presAssocID="{EFB773D9-331E-45C0-AFE8-4BC5117CE502}" presName="circleB" presStyleLbl="node1" presStyleIdx="1" presStyleCnt="3" custScaleX="154167" custScaleY="166667"/>
      <dgm:spPr/>
    </dgm:pt>
    <dgm:pt modelId="{1D962B40-1428-4013-9775-C7D435A5CFA7}" type="pres">
      <dgm:prSet presAssocID="{EFB773D9-331E-45C0-AFE8-4BC5117CE502}" presName="spaceB" presStyleCnt="0"/>
      <dgm:spPr/>
    </dgm:pt>
    <dgm:pt modelId="{DC0A5889-95CF-48C5-BD91-A9D98943C3FD}" type="pres">
      <dgm:prSet presAssocID="{B527249A-F3EE-4018-90BF-59573D6C9F92}" presName="space" presStyleCnt="0"/>
      <dgm:spPr/>
    </dgm:pt>
    <dgm:pt modelId="{967CFFE9-5416-4A7A-B235-34B1281DAF12}" type="pres">
      <dgm:prSet presAssocID="{C66CBC78-4600-4AB5-91E8-201F1E9881EF}" presName="compositeA" presStyleCnt="0"/>
      <dgm:spPr/>
    </dgm:pt>
    <dgm:pt modelId="{CD427CF4-7EC4-4756-B9C3-3DA60DD74CE4}" type="pres">
      <dgm:prSet presAssocID="{C66CBC78-4600-4AB5-91E8-201F1E9881EF}" presName="textA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8F2587-CFFB-4F57-B5B3-C78447FA22DF}" type="pres">
      <dgm:prSet presAssocID="{C66CBC78-4600-4AB5-91E8-201F1E9881EF}" presName="circleA" presStyleLbl="node1" presStyleIdx="2" presStyleCnt="3" custScaleX="188594" custScaleY="166667"/>
      <dgm:spPr/>
    </dgm:pt>
    <dgm:pt modelId="{FAE2A4BD-8904-4E5A-A0F3-39AFE29D4432}" type="pres">
      <dgm:prSet presAssocID="{C66CBC78-4600-4AB5-91E8-201F1E9881EF}" presName="spaceA" presStyleCnt="0"/>
      <dgm:spPr/>
    </dgm:pt>
  </dgm:ptLst>
  <dgm:cxnLst>
    <dgm:cxn modelId="{594F736D-A89F-4E0B-A760-A9488786111A}" type="presOf" srcId="{EFB773D9-331E-45C0-AFE8-4BC5117CE502}" destId="{2062F320-6ED2-4A6F-8E76-EDC123E9DE55}" srcOrd="0" destOrd="0" presId="urn:microsoft.com/office/officeart/2005/8/layout/hProcess11"/>
    <dgm:cxn modelId="{6E6D45E4-637B-4047-BEC4-6593D2D16847}" type="presOf" srcId="{5BB7CAE6-16AD-43FA-86D4-FFDF6BECBB64}" destId="{3E7927D7-589C-4900-933F-71B72A6BFC1D}" srcOrd="0" destOrd="0" presId="urn:microsoft.com/office/officeart/2005/8/layout/hProcess11"/>
    <dgm:cxn modelId="{BC26DDEF-F786-406D-A343-87BA1F163037}" srcId="{5BB7CAE6-16AD-43FA-86D4-FFDF6BECBB64}" destId="{C66CBC78-4600-4AB5-91E8-201F1E9881EF}" srcOrd="2" destOrd="0" parTransId="{E2DA8564-A803-4090-83F1-80E4944F2653}" sibTransId="{20D485D7-898E-4C26-BE7F-2D192E01DAE8}"/>
    <dgm:cxn modelId="{4ADD1713-47EF-4444-A986-8D64221EDE2D}" type="presOf" srcId="{BA5CDB8B-8130-4934-A010-B902B0F49D93}" destId="{1EDBBAEE-6903-4857-888C-B6B2A3D7892D}" srcOrd="0" destOrd="0" presId="urn:microsoft.com/office/officeart/2005/8/layout/hProcess11"/>
    <dgm:cxn modelId="{DDC62149-9791-4A73-AB6F-7D03BF237D75}" srcId="{5BB7CAE6-16AD-43FA-86D4-FFDF6BECBB64}" destId="{EFB773D9-331E-45C0-AFE8-4BC5117CE502}" srcOrd="1" destOrd="0" parTransId="{A828EFB1-B1B0-4F2A-97DE-3587C6100C1A}" sibTransId="{B527249A-F3EE-4018-90BF-59573D6C9F92}"/>
    <dgm:cxn modelId="{6F4C10D2-2551-4D1E-AA37-8227F454F308}" type="presOf" srcId="{C66CBC78-4600-4AB5-91E8-201F1E9881EF}" destId="{CD427CF4-7EC4-4756-B9C3-3DA60DD74CE4}" srcOrd="0" destOrd="0" presId="urn:microsoft.com/office/officeart/2005/8/layout/hProcess11"/>
    <dgm:cxn modelId="{C12DC32C-65B4-4C02-B9B8-307F6EA9FE62}" srcId="{5BB7CAE6-16AD-43FA-86D4-FFDF6BECBB64}" destId="{BA5CDB8B-8130-4934-A010-B902B0F49D93}" srcOrd="0" destOrd="0" parTransId="{4B189E91-653A-4F1B-9F90-63657E01F455}" sibTransId="{53C2792C-9A5C-433B-9198-18DCA429E225}"/>
    <dgm:cxn modelId="{2DB6EAF2-F991-47E7-9215-A897FA05120C}" type="presParOf" srcId="{3E7927D7-589C-4900-933F-71B72A6BFC1D}" destId="{8673B1BA-3ED4-445F-9571-4BFB287DD135}" srcOrd="0" destOrd="0" presId="urn:microsoft.com/office/officeart/2005/8/layout/hProcess11"/>
    <dgm:cxn modelId="{212AE961-CEDA-43B7-9036-9A892C69FB41}" type="presParOf" srcId="{3E7927D7-589C-4900-933F-71B72A6BFC1D}" destId="{86667775-F5A6-48B6-B53F-CB170D9E70AC}" srcOrd="1" destOrd="0" presId="urn:microsoft.com/office/officeart/2005/8/layout/hProcess11"/>
    <dgm:cxn modelId="{A0464E5A-6D3F-4141-ABB7-7F4059451500}" type="presParOf" srcId="{86667775-F5A6-48B6-B53F-CB170D9E70AC}" destId="{63671466-885B-4377-BA7F-4792AB119CF1}" srcOrd="0" destOrd="0" presId="urn:microsoft.com/office/officeart/2005/8/layout/hProcess11"/>
    <dgm:cxn modelId="{AFA4D3A2-4A7B-47F4-9618-5CF68B0DD440}" type="presParOf" srcId="{63671466-885B-4377-BA7F-4792AB119CF1}" destId="{1EDBBAEE-6903-4857-888C-B6B2A3D7892D}" srcOrd="0" destOrd="0" presId="urn:microsoft.com/office/officeart/2005/8/layout/hProcess11"/>
    <dgm:cxn modelId="{B44ABE78-05C0-43DD-80D8-5BB3C9D6C480}" type="presParOf" srcId="{63671466-885B-4377-BA7F-4792AB119CF1}" destId="{C2E117D6-6250-4262-9CEC-DD606C957F4E}" srcOrd="1" destOrd="0" presId="urn:microsoft.com/office/officeart/2005/8/layout/hProcess11"/>
    <dgm:cxn modelId="{EE7EB11B-E11C-485B-BE9A-E7C0D76E4B1F}" type="presParOf" srcId="{63671466-885B-4377-BA7F-4792AB119CF1}" destId="{718E4E70-A982-4343-985E-EC4F7602B9FC}" srcOrd="2" destOrd="0" presId="urn:microsoft.com/office/officeart/2005/8/layout/hProcess11"/>
    <dgm:cxn modelId="{A80AA72B-613A-4FF9-8515-A92762268C49}" type="presParOf" srcId="{86667775-F5A6-48B6-B53F-CB170D9E70AC}" destId="{04F7853A-43A6-4F0F-90D2-F967116CE15F}" srcOrd="1" destOrd="0" presId="urn:microsoft.com/office/officeart/2005/8/layout/hProcess11"/>
    <dgm:cxn modelId="{001D7D69-1711-4DCB-97EF-C410D6BB94FD}" type="presParOf" srcId="{86667775-F5A6-48B6-B53F-CB170D9E70AC}" destId="{A27B710E-3983-41A5-8F8F-AEF8A372E428}" srcOrd="2" destOrd="0" presId="urn:microsoft.com/office/officeart/2005/8/layout/hProcess11"/>
    <dgm:cxn modelId="{E62B9335-74ED-4570-9AC3-B8A69FD1ED26}" type="presParOf" srcId="{A27B710E-3983-41A5-8F8F-AEF8A372E428}" destId="{2062F320-6ED2-4A6F-8E76-EDC123E9DE55}" srcOrd="0" destOrd="0" presId="urn:microsoft.com/office/officeart/2005/8/layout/hProcess11"/>
    <dgm:cxn modelId="{94A8187B-8CD2-4E76-8C9E-772B409B9C75}" type="presParOf" srcId="{A27B710E-3983-41A5-8F8F-AEF8A372E428}" destId="{51A00DB4-56EC-48B2-8A54-8952D22D371E}" srcOrd="1" destOrd="0" presId="urn:microsoft.com/office/officeart/2005/8/layout/hProcess11"/>
    <dgm:cxn modelId="{83368CE7-937D-4180-BA35-EB3A4B075C5F}" type="presParOf" srcId="{A27B710E-3983-41A5-8F8F-AEF8A372E428}" destId="{1D962B40-1428-4013-9775-C7D435A5CFA7}" srcOrd="2" destOrd="0" presId="urn:microsoft.com/office/officeart/2005/8/layout/hProcess11"/>
    <dgm:cxn modelId="{8A6FF16D-FDA4-42A5-BCCB-44EBF254332A}" type="presParOf" srcId="{86667775-F5A6-48B6-B53F-CB170D9E70AC}" destId="{DC0A5889-95CF-48C5-BD91-A9D98943C3FD}" srcOrd="3" destOrd="0" presId="urn:microsoft.com/office/officeart/2005/8/layout/hProcess11"/>
    <dgm:cxn modelId="{FF983AC0-5118-47CC-B92B-0FD3161999AC}" type="presParOf" srcId="{86667775-F5A6-48B6-B53F-CB170D9E70AC}" destId="{967CFFE9-5416-4A7A-B235-34B1281DAF12}" srcOrd="4" destOrd="0" presId="urn:microsoft.com/office/officeart/2005/8/layout/hProcess11"/>
    <dgm:cxn modelId="{8375B5A6-8083-4117-AF1E-20018ADEACED}" type="presParOf" srcId="{967CFFE9-5416-4A7A-B235-34B1281DAF12}" destId="{CD427CF4-7EC4-4756-B9C3-3DA60DD74CE4}" srcOrd="0" destOrd="0" presId="urn:microsoft.com/office/officeart/2005/8/layout/hProcess11"/>
    <dgm:cxn modelId="{F4537201-DB5D-4789-A30F-14FC3A5A1643}" type="presParOf" srcId="{967CFFE9-5416-4A7A-B235-34B1281DAF12}" destId="{DF8F2587-CFFB-4F57-B5B3-C78447FA22DF}" srcOrd="1" destOrd="0" presId="urn:microsoft.com/office/officeart/2005/8/layout/hProcess11"/>
    <dgm:cxn modelId="{4A15CF84-5646-40A4-8DD8-3AE9CC392822}" type="presParOf" srcId="{967CFFE9-5416-4A7A-B235-34B1281DAF12}" destId="{FAE2A4BD-8904-4E5A-A0F3-39AFE29D4432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BB7CAE6-16AD-43FA-86D4-FFDF6BECBB64}" type="doc">
      <dgm:prSet loTypeId="urn:microsoft.com/office/officeart/2005/8/layout/hProcess11" loCatId="process" qsTypeId="urn:microsoft.com/office/officeart/2005/8/quickstyle/3d2" qsCatId="3D" csTypeId="urn:microsoft.com/office/officeart/2005/8/colors/accent1_2" csCatId="accent1" phldr="1"/>
      <dgm:spPr/>
    </dgm:pt>
    <dgm:pt modelId="{BA5CDB8B-8130-4934-A010-B902B0F49D93}">
      <dgm:prSet phldrT="[Text]" custT="1"/>
      <dgm:spPr/>
      <dgm:t>
        <a:bodyPr/>
        <a:lstStyle/>
        <a:p>
          <a:r>
            <a:rPr lang="en-US" sz="2000" b="1" dirty="0" smtClean="0">
              <a:solidFill>
                <a:srgbClr val="FFFF00"/>
              </a:solidFill>
            </a:rPr>
            <a:t>Fall 2012</a:t>
          </a:r>
          <a:endParaRPr lang="en-US" sz="2000" b="1" dirty="0">
            <a:solidFill>
              <a:srgbClr val="FFFF00"/>
            </a:solidFill>
          </a:endParaRPr>
        </a:p>
      </dgm:t>
    </dgm:pt>
    <dgm:pt modelId="{4B189E91-653A-4F1B-9F90-63657E01F455}" type="parTrans" cxnId="{C12DC32C-65B4-4C02-B9B8-307F6EA9FE62}">
      <dgm:prSet/>
      <dgm:spPr/>
      <dgm:t>
        <a:bodyPr/>
        <a:lstStyle/>
        <a:p>
          <a:endParaRPr lang="en-US"/>
        </a:p>
      </dgm:t>
    </dgm:pt>
    <dgm:pt modelId="{53C2792C-9A5C-433B-9198-18DCA429E225}" type="sibTrans" cxnId="{C12DC32C-65B4-4C02-B9B8-307F6EA9FE62}">
      <dgm:prSet/>
      <dgm:spPr/>
      <dgm:t>
        <a:bodyPr/>
        <a:lstStyle/>
        <a:p>
          <a:endParaRPr lang="en-US"/>
        </a:p>
      </dgm:t>
    </dgm:pt>
    <dgm:pt modelId="{EFB773D9-331E-45C0-AFE8-4BC5117CE502}">
      <dgm:prSet phldrT="[Text]" custT="1"/>
      <dgm:spPr/>
      <dgm:t>
        <a:bodyPr/>
        <a:lstStyle/>
        <a:p>
          <a:r>
            <a:rPr lang="en-US" sz="2000" b="1" dirty="0" smtClean="0">
              <a:solidFill>
                <a:srgbClr val="FF6600"/>
              </a:solidFill>
            </a:rPr>
            <a:t>Spring 2013</a:t>
          </a:r>
          <a:endParaRPr lang="en-US" sz="2000" b="1" dirty="0">
            <a:solidFill>
              <a:srgbClr val="FF6600"/>
            </a:solidFill>
          </a:endParaRPr>
        </a:p>
      </dgm:t>
    </dgm:pt>
    <dgm:pt modelId="{A828EFB1-B1B0-4F2A-97DE-3587C6100C1A}" type="parTrans" cxnId="{DDC62149-9791-4A73-AB6F-7D03BF237D75}">
      <dgm:prSet/>
      <dgm:spPr/>
      <dgm:t>
        <a:bodyPr/>
        <a:lstStyle/>
        <a:p>
          <a:endParaRPr lang="en-US"/>
        </a:p>
      </dgm:t>
    </dgm:pt>
    <dgm:pt modelId="{B527249A-F3EE-4018-90BF-59573D6C9F92}" type="sibTrans" cxnId="{DDC62149-9791-4A73-AB6F-7D03BF237D75}">
      <dgm:prSet/>
      <dgm:spPr/>
      <dgm:t>
        <a:bodyPr/>
        <a:lstStyle/>
        <a:p>
          <a:endParaRPr lang="en-US"/>
        </a:p>
      </dgm:t>
    </dgm:pt>
    <dgm:pt modelId="{3E7927D7-589C-4900-933F-71B72A6BFC1D}" type="pres">
      <dgm:prSet presAssocID="{5BB7CAE6-16AD-43FA-86D4-FFDF6BECBB64}" presName="Name0" presStyleCnt="0">
        <dgm:presLayoutVars>
          <dgm:dir/>
          <dgm:resizeHandles val="exact"/>
        </dgm:presLayoutVars>
      </dgm:prSet>
      <dgm:spPr/>
    </dgm:pt>
    <dgm:pt modelId="{8673B1BA-3ED4-445F-9571-4BFB287DD135}" type="pres">
      <dgm:prSet presAssocID="{5BB7CAE6-16AD-43FA-86D4-FFDF6BECBB64}" presName="arrow" presStyleLbl="bgShp" presStyleIdx="0" presStyleCnt="1" custScaleY="171818" custLinFactNeighborY="-6363"/>
      <dgm:spPr/>
    </dgm:pt>
    <dgm:pt modelId="{86667775-F5A6-48B6-B53F-CB170D9E70AC}" type="pres">
      <dgm:prSet presAssocID="{5BB7CAE6-16AD-43FA-86D4-FFDF6BECBB64}" presName="points" presStyleCnt="0"/>
      <dgm:spPr/>
    </dgm:pt>
    <dgm:pt modelId="{63671466-885B-4377-BA7F-4792AB119CF1}" type="pres">
      <dgm:prSet presAssocID="{BA5CDB8B-8130-4934-A010-B902B0F49D93}" presName="compositeA" presStyleCnt="0"/>
      <dgm:spPr/>
    </dgm:pt>
    <dgm:pt modelId="{1EDBBAEE-6903-4857-888C-B6B2A3D7892D}" type="pres">
      <dgm:prSet presAssocID="{BA5CDB8B-8130-4934-A010-B902B0F49D93}" presName="textA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E117D6-6250-4262-9CEC-DD606C957F4E}" type="pres">
      <dgm:prSet presAssocID="{BA5CDB8B-8130-4934-A010-B902B0F49D93}" presName="circleA" presStyleLbl="node1" presStyleIdx="0" presStyleCnt="2" custScaleX="165260" custScaleY="169318" custLinFactNeighborX="562" custLinFactNeighborY="-39204"/>
      <dgm:spPr>
        <a:solidFill>
          <a:srgbClr val="FFFE00"/>
        </a:solidFill>
      </dgm:spPr>
    </dgm:pt>
    <dgm:pt modelId="{718E4E70-A982-4343-985E-EC4F7602B9FC}" type="pres">
      <dgm:prSet presAssocID="{BA5CDB8B-8130-4934-A010-B902B0F49D93}" presName="spaceA" presStyleCnt="0"/>
      <dgm:spPr/>
    </dgm:pt>
    <dgm:pt modelId="{04F7853A-43A6-4F0F-90D2-F967116CE15F}" type="pres">
      <dgm:prSet presAssocID="{53C2792C-9A5C-433B-9198-18DCA429E225}" presName="space" presStyleCnt="0"/>
      <dgm:spPr/>
    </dgm:pt>
    <dgm:pt modelId="{A27B710E-3983-41A5-8F8F-AEF8A372E428}" type="pres">
      <dgm:prSet presAssocID="{EFB773D9-331E-45C0-AFE8-4BC5117CE502}" presName="compositeB" presStyleCnt="0"/>
      <dgm:spPr/>
    </dgm:pt>
    <dgm:pt modelId="{2062F320-6ED2-4A6F-8E76-EDC123E9DE55}" type="pres">
      <dgm:prSet presAssocID="{EFB773D9-331E-45C0-AFE8-4BC5117CE502}" presName="textB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A00DB4-56EC-48B2-8A54-8952D22D371E}" type="pres">
      <dgm:prSet presAssocID="{EFB773D9-331E-45C0-AFE8-4BC5117CE502}" presName="circleB" presStyleLbl="node1" presStyleIdx="1" presStyleCnt="2" custScaleX="172224" custScaleY="181817" custLinFactNeighborY="1"/>
      <dgm:spPr>
        <a:solidFill>
          <a:srgbClr val="FF6600"/>
        </a:solidFill>
      </dgm:spPr>
    </dgm:pt>
    <dgm:pt modelId="{1D962B40-1428-4013-9775-C7D435A5CFA7}" type="pres">
      <dgm:prSet presAssocID="{EFB773D9-331E-45C0-AFE8-4BC5117CE502}" presName="spaceB" presStyleCnt="0"/>
      <dgm:spPr/>
    </dgm:pt>
  </dgm:ptLst>
  <dgm:cxnLst>
    <dgm:cxn modelId="{5141AE5C-8450-415A-8381-EBED72E80251}" type="presOf" srcId="{BA5CDB8B-8130-4934-A010-B902B0F49D93}" destId="{1EDBBAEE-6903-4857-888C-B6B2A3D7892D}" srcOrd="0" destOrd="0" presId="urn:microsoft.com/office/officeart/2005/8/layout/hProcess11"/>
    <dgm:cxn modelId="{8F6123AF-A84D-4F4A-9732-D18E7DD88170}" type="presOf" srcId="{EFB773D9-331E-45C0-AFE8-4BC5117CE502}" destId="{2062F320-6ED2-4A6F-8E76-EDC123E9DE55}" srcOrd="0" destOrd="0" presId="urn:microsoft.com/office/officeart/2005/8/layout/hProcess11"/>
    <dgm:cxn modelId="{6F385754-62A7-4B44-95F3-449E68661899}" type="presOf" srcId="{5BB7CAE6-16AD-43FA-86D4-FFDF6BECBB64}" destId="{3E7927D7-589C-4900-933F-71B72A6BFC1D}" srcOrd="0" destOrd="0" presId="urn:microsoft.com/office/officeart/2005/8/layout/hProcess11"/>
    <dgm:cxn modelId="{C12DC32C-65B4-4C02-B9B8-307F6EA9FE62}" srcId="{5BB7CAE6-16AD-43FA-86D4-FFDF6BECBB64}" destId="{BA5CDB8B-8130-4934-A010-B902B0F49D93}" srcOrd="0" destOrd="0" parTransId="{4B189E91-653A-4F1B-9F90-63657E01F455}" sibTransId="{53C2792C-9A5C-433B-9198-18DCA429E225}"/>
    <dgm:cxn modelId="{DDC62149-9791-4A73-AB6F-7D03BF237D75}" srcId="{5BB7CAE6-16AD-43FA-86D4-FFDF6BECBB64}" destId="{EFB773D9-331E-45C0-AFE8-4BC5117CE502}" srcOrd="1" destOrd="0" parTransId="{A828EFB1-B1B0-4F2A-97DE-3587C6100C1A}" sibTransId="{B527249A-F3EE-4018-90BF-59573D6C9F92}"/>
    <dgm:cxn modelId="{FA91327E-1C04-4322-B90F-4497EB027934}" type="presParOf" srcId="{3E7927D7-589C-4900-933F-71B72A6BFC1D}" destId="{8673B1BA-3ED4-445F-9571-4BFB287DD135}" srcOrd="0" destOrd="0" presId="urn:microsoft.com/office/officeart/2005/8/layout/hProcess11"/>
    <dgm:cxn modelId="{1C63F75E-9685-476C-8A38-5143C24D965E}" type="presParOf" srcId="{3E7927D7-589C-4900-933F-71B72A6BFC1D}" destId="{86667775-F5A6-48B6-B53F-CB170D9E70AC}" srcOrd="1" destOrd="0" presId="urn:microsoft.com/office/officeart/2005/8/layout/hProcess11"/>
    <dgm:cxn modelId="{B74EC973-C356-469C-AADD-322852F5811F}" type="presParOf" srcId="{86667775-F5A6-48B6-B53F-CB170D9E70AC}" destId="{63671466-885B-4377-BA7F-4792AB119CF1}" srcOrd="0" destOrd="0" presId="urn:microsoft.com/office/officeart/2005/8/layout/hProcess11"/>
    <dgm:cxn modelId="{7612B480-8C3D-4493-959D-939924260292}" type="presParOf" srcId="{63671466-885B-4377-BA7F-4792AB119CF1}" destId="{1EDBBAEE-6903-4857-888C-B6B2A3D7892D}" srcOrd="0" destOrd="0" presId="urn:microsoft.com/office/officeart/2005/8/layout/hProcess11"/>
    <dgm:cxn modelId="{44CBEBCE-3C55-4084-9A7D-546B313710CA}" type="presParOf" srcId="{63671466-885B-4377-BA7F-4792AB119CF1}" destId="{C2E117D6-6250-4262-9CEC-DD606C957F4E}" srcOrd="1" destOrd="0" presId="urn:microsoft.com/office/officeart/2005/8/layout/hProcess11"/>
    <dgm:cxn modelId="{5C7374F3-9061-49A2-88AC-A0EC53C6F608}" type="presParOf" srcId="{63671466-885B-4377-BA7F-4792AB119CF1}" destId="{718E4E70-A982-4343-985E-EC4F7602B9FC}" srcOrd="2" destOrd="0" presId="urn:microsoft.com/office/officeart/2005/8/layout/hProcess11"/>
    <dgm:cxn modelId="{58B3BDE8-8E5A-43AE-A29C-64A0B3183CC5}" type="presParOf" srcId="{86667775-F5A6-48B6-B53F-CB170D9E70AC}" destId="{04F7853A-43A6-4F0F-90D2-F967116CE15F}" srcOrd="1" destOrd="0" presId="urn:microsoft.com/office/officeart/2005/8/layout/hProcess11"/>
    <dgm:cxn modelId="{2CFA568F-F0B8-4E75-94F3-BCA42D58D478}" type="presParOf" srcId="{86667775-F5A6-48B6-B53F-CB170D9E70AC}" destId="{A27B710E-3983-41A5-8F8F-AEF8A372E428}" srcOrd="2" destOrd="0" presId="urn:microsoft.com/office/officeart/2005/8/layout/hProcess11"/>
    <dgm:cxn modelId="{ADB9EE96-FA20-4463-8D0D-FA0EB29314A8}" type="presParOf" srcId="{A27B710E-3983-41A5-8F8F-AEF8A372E428}" destId="{2062F320-6ED2-4A6F-8E76-EDC123E9DE55}" srcOrd="0" destOrd="0" presId="urn:microsoft.com/office/officeart/2005/8/layout/hProcess11"/>
    <dgm:cxn modelId="{EE2F82F7-5E85-43A0-A0C8-C8EF2F0C57C4}" type="presParOf" srcId="{A27B710E-3983-41A5-8F8F-AEF8A372E428}" destId="{51A00DB4-56EC-48B2-8A54-8952D22D371E}" srcOrd="1" destOrd="0" presId="urn:microsoft.com/office/officeart/2005/8/layout/hProcess11"/>
    <dgm:cxn modelId="{3A0041EF-C76A-4B6F-9681-B3B748EC2E5E}" type="presParOf" srcId="{A27B710E-3983-41A5-8F8F-AEF8A372E428}" destId="{1D962B40-1428-4013-9775-C7D435A5CFA7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BB7CAE6-16AD-43FA-86D4-FFDF6BECBB64}" type="doc">
      <dgm:prSet loTypeId="urn:microsoft.com/office/officeart/2005/8/layout/hProcess11" loCatId="process" qsTypeId="urn:microsoft.com/office/officeart/2005/8/quickstyle/3d2" qsCatId="3D" csTypeId="urn:microsoft.com/office/officeart/2005/8/colors/accent1_2" csCatId="accent1" phldr="1"/>
      <dgm:spPr/>
    </dgm:pt>
    <dgm:pt modelId="{BA5CDB8B-8130-4934-A010-B902B0F49D93}">
      <dgm:prSet phldrT="[Text]"/>
      <dgm:spPr/>
      <dgm:t>
        <a:bodyPr/>
        <a:lstStyle/>
        <a:p>
          <a:r>
            <a:rPr lang="en-US" b="1" dirty="0" smtClean="0">
              <a:solidFill>
                <a:srgbClr val="FF0000"/>
              </a:solidFill>
            </a:rPr>
            <a:t>Fall 2013</a:t>
          </a:r>
          <a:endParaRPr lang="en-US" b="1" dirty="0">
            <a:solidFill>
              <a:srgbClr val="FF0000"/>
            </a:solidFill>
          </a:endParaRPr>
        </a:p>
      </dgm:t>
    </dgm:pt>
    <dgm:pt modelId="{4B189E91-653A-4F1B-9F90-63657E01F455}" type="parTrans" cxnId="{C12DC32C-65B4-4C02-B9B8-307F6EA9FE62}">
      <dgm:prSet/>
      <dgm:spPr/>
      <dgm:t>
        <a:bodyPr/>
        <a:lstStyle/>
        <a:p>
          <a:endParaRPr lang="en-US"/>
        </a:p>
      </dgm:t>
    </dgm:pt>
    <dgm:pt modelId="{53C2792C-9A5C-433B-9198-18DCA429E225}" type="sibTrans" cxnId="{C12DC32C-65B4-4C02-B9B8-307F6EA9FE62}">
      <dgm:prSet/>
      <dgm:spPr/>
      <dgm:t>
        <a:bodyPr/>
        <a:lstStyle/>
        <a:p>
          <a:endParaRPr lang="en-US"/>
        </a:p>
      </dgm:t>
    </dgm:pt>
    <dgm:pt modelId="{EFB773D9-331E-45C0-AFE8-4BC5117CE502}">
      <dgm:prSet phldrT="[Text]"/>
      <dgm:spPr/>
      <dgm:t>
        <a:bodyPr/>
        <a:lstStyle/>
        <a:p>
          <a:r>
            <a:rPr lang="en-US" b="1" dirty="0" smtClean="0">
              <a:solidFill>
                <a:srgbClr val="FF0000"/>
              </a:solidFill>
            </a:rPr>
            <a:t>Spring 2014</a:t>
          </a:r>
          <a:endParaRPr lang="en-US" b="1" dirty="0">
            <a:solidFill>
              <a:srgbClr val="FF0000"/>
            </a:solidFill>
          </a:endParaRPr>
        </a:p>
      </dgm:t>
    </dgm:pt>
    <dgm:pt modelId="{A828EFB1-B1B0-4F2A-97DE-3587C6100C1A}" type="parTrans" cxnId="{DDC62149-9791-4A73-AB6F-7D03BF237D75}">
      <dgm:prSet/>
      <dgm:spPr/>
      <dgm:t>
        <a:bodyPr/>
        <a:lstStyle/>
        <a:p>
          <a:endParaRPr lang="en-US"/>
        </a:p>
      </dgm:t>
    </dgm:pt>
    <dgm:pt modelId="{B527249A-F3EE-4018-90BF-59573D6C9F92}" type="sibTrans" cxnId="{DDC62149-9791-4A73-AB6F-7D03BF237D75}">
      <dgm:prSet/>
      <dgm:spPr/>
      <dgm:t>
        <a:bodyPr/>
        <a:lstStyle/>
        <a:p>
          <a:endParaRPr lang="en-US"/>
        </a:p>
      </dgm:t>
    </dgm:pt>
    <dgm:pt modelId="{3E7927D7-589C-4900-933F-71B72A6BFC1D}" type="pres">
      <dgm:prSet presAssocID="{5BB7CAE6-16AD-43FA-86D4-FFDF6BECBB64}" presName="Name0" presStyleCnt="0">
        <dgm:presLayoutVars>
          <dgm:dir/>
          <dgm:resizeHandles val="exact"/>
        </dgm:presLayoutVars>
      </dgm:prSet>
      <dgm:spPr/>
    </dgm:pt>
    <dgm:pt modelId="{8673B1BA-3ED4-445F-9571-4BFB287DD135}" type="pres">
      <dgm:prSet presAssocID="{5BB7CAE6-16AD-43FA-86D4-FFDF6BECBB64}" presName="arrow" presStyleLbl="bgShp" presStyleIdx="0" presStyleCnt="1" custScaleY="177500" custLinFactNeighborX="-885" custLinFactNeighborY="-5000"/>
      <dgm:spPr/>
    </dgm:pt>
    <dgm:pt modelId="{86667775-F5A6-48B6-B53F-CB170D9E70AC}" type="pres">
      <dgm:prSet presAssocID="{5BB7CAE6-16AD-43FA-86D4-FFDF6BECBB64}" presName="points" presStyleCnt="0"/>
      <dgm:spPr/>
    </dgm:pt>
    <dgm:pt modelId="{63671466-885B-4377-BA7F-4792AB119CF1}" type="pres">
      <dgm:prSet presAssocID="{BA5CDB8B-8130-4934-A010-B902B0F49D93}" presName="compositeA" presStyleCnt="0"/>
      <dgm:spPr/>
    </dgm:pt>
    <dgm:pt modelId="{1EDBBAEE-6903-4857-888C-B6B2A3D7892D}" type="pres">
      <dgm:prSet presAssocID="{BA5CDB8B-8130-4934-A010-B902B0F49D93}" presName="textA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E117D6-6250-4262-9CEC-DD606C957F4E}" type="pres">
      <dgm:prSet presAssocID="{BA5CDB8B-8130-4934-A010-B902B0F49D93}" presName="circleA" presStyleLbl="node1" presStyleIdx="0" presStyleCnt="2" custScaleX="151582" custScaleY="154167" custLinFactNeighborX="562" custLinFactNeighborY="-6250"/>
      <dgm:spPr>
        <a:solidFill>
          <a:srgbClr val="FF0000"/>
        </a:solidFill>
      </dgm:spPr>
    </dgm:pt>
    <dgm:pt modelId="{718E4E70-A982-4343-985E-EC4F7602B9FC}" type="pres">
      <dgm:prSet presAssocID="{BA5CDB8B-8130-4934-A010-B902B0F49D93}" presName="spaceA" presStyleCnt="0"/>
      <dgm:spPr/>
    </dgm:pt>
    <dgm:pt modelId="{04F7853A-43A6-4F0F-90D2-F967116CE15F}" type="pres">
      <dgm:prSet presAssocID="{53C2792C-9A5C-433B-9198-18DCA429E225}" presName="space" presStyleCnt="0"/>
      <dgm:spPr/>
    </dgm:pt>
    <dgm:pt modelId="{A27B710E-3983-41A5-8F8F-AEF8A372E428}" type="pres">
      <dgm:prSet presAssocID="{EFB773D9-331E-45C0-AFE8-4BC5117CE502}" presName="compositeB" presStyleCnt="0"/>
      <dgm:spPr/>
    </dgm:pt>
    <dgm:pt modelId="{2062F320-6ED2-4A6F-8E76-EDC123E9DE55}" type="pres">
      <dgm:prSet presAssocID="{EFB773D9-331E-45C0-AFE8-4BC5117CE502}" presName="textB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A00DB4-56EC-48B2-8A54-8952D22D371E}" type="pres">
      <dgm:prSet presAssocID="{EFB773D9-331E-45C0-AFE8-4BC5117CE502}" presName="circleB" presStyleLbl="node1" presStyleIdx="1" presStyleCnt="2" custScaleX="175460" custScaleY="166667"/>
      <dgm:spPr>
        <a:solidFill>
          <a:srgbClr val="FF0000"/>
        </a:solidFill>
      </dgm:spPr>
    </dgm:pt>
    <dgm:pt modelId="{1D962B40-1428-4013-9775-C7D435A5CFA7}" type="pres">
      <dgm:prSet presAssocID="{EFB773D9-331E-45C0-AFE8-4BC5117CE502}" presName="spaceB" presStyleCnt="0"/>
      <dgm:spPr/>
    </dgm:pt>
  </dgm:ptLst>
  <dgm:cxnLst>
    <dgm:cxn modelId="{C12DC32C-65B4-4C02-B9B8-307F6EA9FE62}" srcId="{5BB7CAE6-16AD-43FA-86D4-FFDF6BECBB64}" destId="{BA5CDB8B-8130-4934-A010-B902B0F49D93}" srcOrd="0" destOrd="0" parTransId="{4B189E91-653A-4F1B-9F90-63657E01F455}" sibTransId="{53C2792C-9A5C-433B-9198-18DCA429E225}"/>
    <dgm:cxn modelId="{41E3D000-88B8-4FF4-837B-92036EB89070}" type="presOf" srcId="{BA5CDB8B-8130-4934-A010-B902B0F49D93}" destId="{1EDBBAEE-6903-4857-888C-B6B2A3D7892D}" srcOrd="0" destOrd="0" presId="urn:microsoft.com/office/officeart/2005/8/layout/hProcess11"/>
    <dgm:cxn modelId="{DDC62149-9791-4A73-AB6F-7D03BF237D75}" srcId="{5BB7CAE6-16AD-43FA-86D4-FFDF6BECBB64}" destId="{EFB773D9-331E-45C0-AFE8-4BC5117CE502}" srcOrd="1" destOrd="0" parTransId="{A828EFB1-B1B0-4F2A-97DE-3587C6100C1A}" sibTransId="{B527249A-F3EE-4018-90BF-59573D6C9F92}"/>
    <dgm:cxn modelId="{B17D0603-D6D2-47C6-A814-D3F4E627C8E2}" type="presOf" srcId="{EFB773D9-331E-45C0-AFE8-4BC5117CE502}" destId="{2062F320-6ED2-4A6F-8E76-EDC123E9DE55}" srcOrd="0" destOrd="0" presId="urn:microsoft.com/office/officeart/2005/8/layout/hProcess11"/>
    <dgm:cxn modelId="{22734C24-2F2C-4E79-B1A4-46C22708F40E}" type="presOf" srcId="{5BB7CAE6-16AD-43FA-86D4-FFDF6BECBB64}" destId="{3E7927D7-589C-4900-933F-71B72A6BFC1D}" srcOrd="0" destOrd="0" presId="urn:microsoft.com/office/officeart/2005/8/layout/hProcess11"/>
    <dgm:cxn modelId="{904A1D14-2C7B-4844-81AB-7FB2D84364BE}" type="presParOf" srcId="{3E7927D7-589C-4900-933F-71B72A6BFC1D}" destId="{8673B1BA-3ED4-445F-9571-4BFB287DD135}" srcOrd="0" destOrd="0" presId="urn:microsoft.com/office/officeart/2005/8/layout/hProcess11"/>
    <dgm:cxn modelId="{3DCB8C14-070D-48ED-BEF6-E5FB68210F95}" type="presParOf" srcId="{3E7927D7-589C-4900-933F-71B72A6BFC1D}" destId="{86667775-F5A6-48B6-B53F-CB170D9E70AC}" srcOrd="1" destOrd="0" presId="urn:microsoft.com/office/officeart/2005/8/layout/hProcess11"/>
    <dgm:cxn modelId="{9C6E361B-1E22-40EC-BE11-E3ED99E62124}" type="presParOf" srcId="{86667775-F5A6-48B6-B53F-CB170D9E70AC}" destId="{63671466-885B-4377-BA7F-4792AB119CF1}" srcOrd="0" destOrd="0" presId="urn:microsoft.com/office/officeart/2005/8/layout/hProcess11"/>
    <dgm:cxn modelId="{42D967A5-2A55-414A-98AC-0D7E64138791}" type="presParOf" srcId="{63671466-885B-4377-BA7F-4792AB119CF1}" destId="{1EDBBAEE-6903-4857-888C-B6B2A3D7892D}" srcOrd="0" destOrd="0" presId="urn:microsoft.com/office/officeart/2005/8/layout/hProcess11"/>
    <dgm:cxn modelId="{0D7DA4E5-0844-4711-AE03-7C302BE29231}" type="presParOf" srcId="{63671466-885B-4377-BA7F-4792AB119CF1}" destId="{C2E117D6-6250-4262-9CEC-DD606C957F4E}" srcOrd="1" destOrd="0" presId="urn:microsoft.com/office/officeart/2005/8/layout/hProcess11"/>
    <dgm:cxn modelId="{F754A91E-7C4F-441D-A70D-982C7702A307}" type="presParOf" srcId="{63671466-885B-4377-BA7F-4792AB119CF1}" destId="{718E4E70-A982-4343-985E-EC4F7602B9FC}" srcOrd="2" destOrd="0" presId="urn:microsoft.com/office/officeart/2005/8/layout/hProcess11"/>
    <dgm:cxn modelId="{04C9A7BE-D399-4705-B6A2-9CF70937B447}" type="presParOf" srcId="{86667775-F5A6-48B6-B53F-CB170D9E70AC}" destId="{04F7853A-43A6-4F0F-90D2-F967116CE15F}" srcOrd="1" destOrd="0" presId="urn:microsoft.com/office/officeart/2005/8/layout/hProcess11"/>
    <dgm:cxn modelId="{D226FFF7-0813-4B87-A749-1E569229EEAC}" type="presParOf" srcId="{86667775-F5A6-48B6-B53F-CB170D9E70AC}" destId="{A27B710E-3983-41A5-8F8F-AEF8A372E428}" srcOrd="2" destOrd="0" presId="urn:microsoft.com/office/officeart/2005/8/layout/hProcess11"/>
    <dgm:cxn modelId="{541821E0-6279-4EA5-8BEE-884D3F25D4C1}" type="presParOf" srcId="{A27B710E-3983-41A5-8F8F-AEF8A372E428}" destId="{2062F320-6ED2-4A6F-8E76-EDC123E9DE55}" srcOrd="0" destOrd="0" presId="urn:microsoft.com/office/officeart/2005/8/layout/hProcess11"/>
    <dgm:cxn modelId="{5AC21894-493C-4C6A-AF6A-00C60EA4432B}" type="presParOf" srcId="{A27B710E-3983-41A5-8F8F-AEF8A372E428}" destId="{51A00DB4-56EC-48B2-8A54-8952D22D371E}" srcOrd="1" destOrd="0" presId="urn:microsoft.com/office/officeart/2005/8/layout/hProcess11"/>
    <dgm:cxn modelId="{C667AD62-6142-49D6-94DE-8F415E83C96A}" type="presParOf" srcId="{A27B710E-3983-41A5-8F8F-AEF8A372E428}" destId="{1D962B40-1428-4013-9775-C7D435A5CFA7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E91E32-6239-4E2A-9D65-306DF819A6A9}" type="datetimeFigureOut">
              <a:rPr lang="en-US" smtClean="0"/>
              <a:pPr/>
              <a:t>3/24/2014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22DB75-70DB-4FDA-B99B-286E2A1A1C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2384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63386D2-B8EA-46B9-A519-8C598FDB0AC1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1074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 txBox="1">
            <a:spLocks noGrp="1" noChangeArrowheads="1"/>
          </p:cNvSpPr>
          <p:nvPr/>
        </p:nvSpPr>
        <p:spPr bwMode="auto">
          <a:xfrm>
            <a:off x="3884027" y="8684926"/>
            <a:ext cx="2972421" cy="4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41A236CF-D3D8-4CEF-AB02-49D4317AF3ED}" type="slidenum">
              <a:rPr lang="en-US" sz="1200">
                <a:solidFill>
                  <a:prstClr val="black"/>
                </a:solidFill>
                <a:latin typeface="Calibri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sz="120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i="1" dirty="0" smtClean="0"/>
          </a:p>
        </p:txBody>
      </p:sp>
    </p:spTree>
    <p:extLst>
      <p:ext uri="{BB962C8B-B14F-4D97-AF65-F5344CB8AC3E}">
        <p14:creationId xmlns:p14="http://schemas.microsoft.com/office/powerpoint/2010/main" val="15823641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 txBox="1">
            <a:spLocks noGrp="1" noChangeArrowheads="1"/>
          </p:cNvSpPr>
          <p:nvPr/>
        </p:nvSpPr>
        <p:spPr bwMode="auto">
          <a:xfrm>
            <a:off x="3884027" y="8684926"/>
            <a:ext cx="2972421" cy="4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41A236CF-D3D8-4CEF-AB02-49D4317AF3ED}" type="slidenum">
              <a:rPr lang="en-US" sz="1200">
                <a:solidFill>
                  <a:prstClr val="black"/>
                </a:solidFill>
                <a:latin typeface="Calibri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sz="120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i="1" dirty="0" smtClean="0"/>
          </a:p>
        </p:txBody>
      </p:sp>
    </p:spTree>
    <p:extLst>
      <p:ext uri="{BB962C8B-B14F-4D97-AF65-F5344CB8AC3E}">
        <p14:creationId xmlns:p14="http://schemas.microsoft.com/office/powerpoint/2010/main" val="27528058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 txBox="1">
            <a:spLocks noGrp="1" noChangeArrowheads="1"/>
          </p:cNvSpPr>
          <p:nvPr/>
        </p:nvSpPr>
        <p:spPr bwMode="auto">
          <a:xfrm>
            <a:off x="3884027" y="8684926"/>
            <a:ext cx="2972421" cy="4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41A236CF-D3D8-4CEF-AB02-49D4317AF3ED}" type="slidenum">
              <a:rPr lang="en-US" sz="1200">
                <a:solidFill>
                  <a:prstClr val="black"/>
                </a:solidFill>
                <a:latin typeface="Calibri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sz="120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i="1" dirty="0" smtClean="0"/>
          </a:p>
        </p:txBody>
      </p:sp>
    </p:spTree>
    <p:extLst>
      <p:ext uri="{BB962C8B-B14F-4D97-AF65-F5344CB8AC3E}">
        <p14:creationId xmlns:p14="http://schemas.microsoft.com/office/powerpoint/2010/main" val="24177222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 txBox="1">
            <a:spLocks noGrp="1" noChangeArrowheads="1"/>
          </p:cNvSpPr>
          <p:nvPr/>
        </p:nvSpPr>
        <p:spPr bwMode="auto">
          <a:xfrm>
            <a:off x="3884027" y="8684926"/>
            <a:ext cx="2972421" cy="4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41A236CF-D3D8-4CEF-AB02-49D4317AF3ED}" type="slidenum">
              <a:rPr lang="en-US" sz="1200">
                <a:solidFill>
                  <a:prstClr val="black"/>
                </a:solidFill>
                <a:latin typeface="Calibri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sz="120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i="1" dirty="0" smtClean="0"/>
          </a:p>
        </p:txBody>
      </p:sp>
    </p:spTree>
    <p:extLst>
      <p:ext uri="{BB962C8B-B14F-4D97-AF65-F5344CB8AC3E}">
        <p14:creationId xmlns:p14="http://schemas.microsoft.com/office/powerpoint/2010/main" val="17711188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 txBox="1">
            <a:spLocks noGrp="1" noChangeArrowheads="1"/>
          </p:cNvSpPr>
          <p:nvPr/>
        </p:nvSpPr>
        <p:spPr bwMode="auto">
          <a:xfrm>
            <a:off x="3884027" y="8684926"/>
            <a:ext cx="2972421" cy="4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41A236CF-D3D8-4CEF-AB02-49D4317AF3ED}" type="slidenum">
              <a:rPr lang="en-US" sz="1200">
                <a:solidFill>
                  <a:prstClr val="black"/>
                </a:solidFill>
                <a:latin typeface="Calibri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sz="120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i="1" dirty="0" smtClean="0"/>
          </a:p>
        </p:txBody>
      </p:sp>
    </p:spTree>
    <p:extLst>
      <p:ext uri="{BB962C8B-B14F-4D97-AF65-F5344CB8AC3E}">
        <p14:creationId xmlns:p14="http://schemas.microsoft.com/office/powerpoint/2010/main" val="41070769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 txBox="1">
            <a:spLocks noGrp="1" noChangeArrowheads="1"/>
          </p:cNvSpPr>
          <p:nvPr/>
        </p:nvSpPr>
        <p:spPr bwMode="auto">
          <a:xfrm>
            <a:off x="3884027" y="8684926"/>
            <a:ext cx="2972421" cy="4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41A236CF-D3D8-4CEF-AB02-49D4317AF3ED}" type="slidenum">
              <a:rPr lang="en-US" sz="1200">
                <a:solidFill>
                  <a:prstClr val="black"/>
                </a:solidFill>
                <a:latin typeface="Calibri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sz="120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i="1" dirty="0" smtClean="0"/>
          </a:p>
        </p:txBody>
      </p:sp>
    </p:spTree>
    <p:extLst>
      <p:ext uri="{BB962C8B-B14F-4D97-AF65-F5344CB8AC3E}">
        <p14:creationId xmlns:p14="http://schemas.microsoft.com/office/powerpoint/2010/main" val="15177730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 txBox="1">
            <a:spLocks noGrp="1" noChangeArrowheads="1"/>
          </p:cNvSpPr>
          <p:nvPr/>
        </p:nvSpPr>
        <p:spPr bwMode="auto">
          <a:xfrm>
            <a:off x="3884027" y="8684926"/>
            <a:ext cx="2972421" cy="4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41A236CF-D3D8-4CEF-AB02-49D4317AF3ED}" type="slidenum">
              <a:rPr lang="en-US" sz="1200">
                <a:solidFill>
                  <a:prstClr val="black"/>
                </a:solidFill>
                <a:latin typeface="Calibri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z="120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i="1" dirty="0" smtClean="0"/>
          </a:p>
        </p:txBody>
      </p:sp>
    </p:spTree>
    <p:extLst>
      <p:ext uri="{BB962C8B-B14F-4D97-AF65-F5344CB8AC3E}">
        <p14:creationId xmlns:p14="http://schemas.microsoft.com/office/powerpoint/2010/main" val="33782839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 txBox="1">
            <a:spLocks noGrp="1" noChangeArrowheads="1"/>
          </p:cNvSpPr>
          <p:nvPr/>
        </p:nvSpPr>
        <p:spPr bwMode="auto">
          <a:xfrm>
            <a:off x="3884027" y="8684926"/>
            <a:ext cx="2972421" cy="4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41A236CF-D3D8-4CEF-AB02-49D4317AF3ED}" type="slidenum">
              <a:rPr lang="en-US" sz="1200">
                <a:solidFill>
                  <a:prstClr val="black"/>
                </a:solidFill>
                <a:latin typeface="Calibri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z="120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i="1" dirty="0" smtClean="0"/>
          </a:p>
        </p:txBody>
      </p:sp>
    </p:spTree>
    <p:extLst>
      <p:ext uri="{BB962C8B-B14F-4D97-AF65-F5344CB8AC3E}">
        <p14:creationId xmlns:p14="http://schemas.microsoft.com/office/powerpoint/2010/main" val="10257182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 txBox="1">
            <a:spLocks noGrp="1" noChangeArrowheads="1"/>
          </p:cNvSpPr>
          <p:nvPr/>
        </p:nvSpPr>
        <p:spPr bwMode="auto">
          <a:xfrm>
            <a:off x="3884027" y="8684926"/>
            <a:ext cx="2972421" cy="4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41A236CF-D3D8-4CEF-AB02-49D4317AF3ED}" type="slidenum">
              <a:rPr lang="en-US" sz="1200">
                <a:solidFill>
                  <a:prstClr val="black"/>
                </a:solidFill>
                <a:latin typeface="Calibri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sz="120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i="1" dirty="0" smtClean="0"/>
          </a:p>
        </p:txBody>
      </p:sp>
    </p:spTree>
    <p:extLst>
      <p:ext uri="{BB962C8B-B14F-4D97-AF65-F5344CB8AC3E}">
        <p14:creationId xmlns:p14="http://schemas.microsoft.com/office/powerpoint/2010/main" val="27345821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 txBox="1">
            <a:spLocks noGrp="1" noChangeArrowheads="1"/>
          </p:cNvSpPr>
          <p:nvPr/>
        </p:nvSpPr>
        <p:spPr bwMode="auto">
          <a:xfrm>
            <a:off x="3884027" y="8684926"/>
            <a:ext cx="2972421" cy="4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41A236CF-D3D8-4CEF-AB02-49D4317AF3ED}" type="slidenum">
              <a:rPr lang="en-US" sz="1200">
                <a:solidFill>
                  <a:prstClr val="black"/>
                </a:solidFill>
                <a:latin typeface="Calibri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sz="120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i="1" dirty="0" smtClean="0"/>
          </a:p>
        </p:txBody>
      </p:sp>
    </p:spTree>
    <p:extLst>
      <p:ext uri="{BB962C8B-B14F-4D97-AF65-F5344CB8AC3E}">
        <p14:creationId xmlns:p14="http://schemas.microsoft.com/office/powerpoint/2010/main" val="770737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788BBE-DB18-47CC-88B9-91E3E73051C4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208363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 txBox="1">
            <a:spLocks noGrp="1" noChangeArrowheads="1"/>
          </p:cNvSpPr>
          <p:nvPr/>
        </p:nvSpPr>
        <p:spPr bwMode="auto">
          <a:xfrm>
            <a:off x="3884027" y="8684926"/>
            <a:ext cx="2972421" cy="4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41A236CF-D3D8-4CEF-AB02-49D4317AF3ED}" type="slidenum">
              <a:rPr lang="en-US" sz="1200">
                <a:solidFill>
                  <a:prstClr val="black"/>
                </a:solidFill>
                <a:latin typeface="Calibri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z="120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i="1" dirty="0" smtClean="0"/>
          </a:p>
        </p:txBody>
      </p:sp>
    </p:spTree>
    <p:extLst>
      <p:ext uri="{BB962C8B-B14F-4D97-AF65-F5344CB8AC3E}">
        <p14:creationId xmlns:p14="http://schemas.microsoft.com/office/powerpoint/2010/main" val="36767237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 txBox="1">
            <a:spLocks noGrp="1" noChangeArrowheads="1"/>
          </p:cNvSpPr>
          <p:nvPr/>
        </p:nvSpPr>
        <p:spPr bwMode="auto">
          <a:xfrm>
            <a:off x="3884027" y="8684926"/>
            <a:ext cx="2972421" cy="4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41A236CF-D3D8-4CEF-AB02-49D4317AF3ED}" type="slidenum">
              <a:rPr lang="en-US" sz="1200">
                <a:solidFill>
                  <a:prstClr val="black"/>
                </a:solidFill>
                <a:latin typeface="Calibri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sz="120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i="1" dirty="0" smtClean="0"/>
          </a:p>
        </p:txBody>
      </p:sp>
    </p:spTree>
    <p:extLst>
      <p:ext uri="{BB962C8B-B14F-4D97-AF65-F5344CB8AC3E}">
        <p14:creationId xmlns:p14="http://schemas.microsoft.com/office/powerpoint/2010/main" val="30186565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 txBox="1">
            <a:spLocks noGrp="1" noChangeArrowheads="1"/>
          </p:cNvSpPr>
          <p:nvPr/>
        </p:nvSpPr>
        <p:spPr bwMode="auto">
          <a:xfrm>
            <a:off x="3884027" y="8684926"/>
            <a:ext cx="2972421" cy="4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41A236CF-D3D8-4CEF-AB02-49D4317AF3ED}" type="slidenum">
              <a:rPr lang="en-US" sz="1200">
                <a:solidFill>
                  <a:prstClr val="black"/>
                </a:solidFill>
                <a:latin typeface="Calibri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sz="120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i="1" dirty="0" smtClean="0"/>
          </a:p>
        </p:txBody>
      </p:sp>
    </p:spTree>
    <p:extLst>
      <p:ext uri="{BB962C8B-B14F-4D97-AF65-F5344CB8AC3E}">
        <p14:creationId xmlns:p14="http://schemas.microsoft.com/office/powerpoint/2010/main" val="42239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 txBox="1">
            <a:spLocks noGrp="1" noChangeArrowheads="1"/>
          </p:cNvSpPr>
          <p:nvPr/>
        </p:nvSpPr>
        <p:spPr bwMode="auto">
          <a:xfrm>
            <a:off x="3884027" y="8684926"/>
            <a:ext cx="2972421" cy="4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41A236CF-D3D8-4CEF-AB02-49D4317AF3ED}" type="slidenum">
              <a:rPr lang="en-US" sz="1200">
                <a:solidFill>
                  <a:prstClr val="black"/>
                </a:solidFill>
                <a:latin typeface="Calibri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sz="120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i="1" dirty="0" smtClean="0"/>
          </a:p>
        </p:txBody>
      </p:sp>
    </p:spTree>
    <p:extLst>
      <p:ext uri="{BB962C8B-B14F-4D97-AF65-F5344CB8AC3E}">
        <p14:creationId xmlns:p14="http://schemas.microsoft.com/office/powerpoint/2010/main" val="30523386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 txBox="1">
            <a:spLocks noGrp="1" noChangeArrowheads="1"/>
          </p:cNvSpPr>
          <p:nvPr/>
        </p:nvSpPr>
        <p:spPr bwMode="auto">
          <a:xfrm>
            <a:off x="3884027" y="8684926"/>
            <a:ext cx="2972421" cy="4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41A236CF-D3D8-4CEF-AB02-49D4317AF3ED}" type="slidenum">
              <a:rPr lang="en-US" sz="1200">
                <a:solidFill>
                  <a:prstClr val="black"/>
                </a:solidFill>
                <a:latin typeface="Calibri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sz="120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i="1" dirty="0" smtClean="0"/>
          </a:p>
        </p:txBody>
      </p:sp>
    </p:spTree>
    <p:extLst>
      <p:ext uri="{BB962C8B-B14F-4D97-AF65-F5344CB8AC3E}">
        <p14:creationId xmlns:p14="http://schemas.microsoft.com/office/powerpoint/2010/main" val="38033906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 txBox="1">
            <a:spLocks noGrp="1" noChangeArrowheads="1"/>
          </p:cNvSpPr>
          <p:nvPr/>
        </p:nvSpPr>
        <p:spPr bwMode="auto">
          <a:xfrm>
            <a:off x="3884027" y="8684926"/>
            <a:ext cx="2972421" cy="4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41A236CF-D3D8-4CEF-AB02-49D4317AF3ED}" type="slidenum">
              <a:rPr lang="en-US" sz="1200">
                <a:solidFill>
                  <a:prstClr val="black"/>
                </a:solidFill>
                <a:latin typeface="Calibri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sz="120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i="1" dirty="0" smtClean="0"/>
          </a:p>
        </p:txBody>
      </p:sp>
    </p:spTree>
    <p:extLst>
      <p:ext uri="{BB962C8B-B14F-4D97-AF65-F5344CB8AC3E}">
        <p14:creationId xmlns:p14="http://schemas.microsoft.com/office/powerpoint/2010/main" val="24820033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 txBox="1">
            <a:spLocks noGrp="1" noChangeArrowheads="1"/>
          </p:cNvSpPr>
          <p:nvPr/>
        </p:nvSpPr>
        <p:spPr bwMode="auto">
          <a:xfrm>
            <a:off x="3884027" y="8684926"/>
            <a:ext cx="2972421" cy="4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41A236CF-D3D8-4CEF-AB02-49D4317AF3ED}" type="slidenum">
              <a:rPr lang="en-US" sz="1200">
                <a:solidFill>
                  <a:prstClr val="black"/>
                </a:solidFill>
                <a:latin typeface="Calibri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sz="120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i="1" dirty="0" smtClean="0"/>
          </a:p>
        </p:txBody>
      </p:sp>
    </p:spTree>
    <p:extLst>
      <p:ext uri="{BB962C8B-B14F-4D97-AF65-F5344CB8AC3E}">
        <p14:creationId xmlns:p14="http://schemas.microsoft.com/office/powerpoint/2010/main" val="22788959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 txBox="1">
            <a:spLocks noGrp="1" noChangeArrowheads="1"/>
          </p:cNvSpPr>
          <p:nvPr/>
        </p:nvSpPr>
        <p:spPr bwMode="auto">
          <a:xfrm>
            <a:off x="3884027" y="8684926"/>
            <a:ext cx="2972421" cy="4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41A236CF-D3D8-4CEF-AB02-49D4317AF3ED}" type="slidenum">
              <a:rPr lang="en-US" sz="1200">
                <a:solidFill>
                  <a:prstClr val="black"/>
                </a:solidFill>
                <a:latin typeface="Calibri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sz="120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i="1" dirty="0" smtClean="0"/>
          </a:p>
        </p:txBody>
      </p:sp>
    </p:spTree>
    <p:extLst>
      <p:ext uri="{BB962C8B-B14F-4D97-AF65-F5344CB8AC3E}">
        <p14:creationId xmlns:p14="http://schemas.microsoft.com/office/powerpoint/2010/main" val="17350014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 txBox="1">
            <a:spLocks noGrp="1" noChangeArrowheads="1"/>
          </p:cNvSpPr>
          <p:nvPr/>
        </p:nvSpPr>
        <p:spPr bwMode="auto">
          <a:xfrm>
            <a:off x="3884027" y="8684926"/>
            <a:ext cx="2972421" cy="4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41A236CF-D3D8-4CEF-AB02-49D4317AF3ED}" type="slidenum">
              <a:rPr lang="en-US" sz="1200">
                <a:solidFill>
                  <a:prstClr val="black"/>
                </a:solidFill>
                <a:latin typeface="Calibri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sz="120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i="1" dirty="0" smtClean="0"/>
          </a:p>
        </p:txBody>
      </p:sp>
    </p:spTree>
    <p:extLst>
      <p:ext uri="{BB962C8B-B14F-4D97-AF65-F5344CB8AC3E}">
        <p14:creationId xmlns:p14="http://schemas.microsoft.com/office/powerpoint/2010/main" val="4578323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 txBox="1">
            <a:spLocks noGrp="1" noChangeArrowheads="1"/>
          </p:cNvSpPr>
          <p:nvPr/>
        </p:nvSpPr>
        <p:spPr bwMode="auto">
          <a:xfrm>
            <a:off x="3884027" y="8684926"/>
            <a:ext cx="2972421" cy="4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41A236CF-D3D8-4CEF-AB02-49D4317AF3ED}" type="slidenum">
              <a:rPr lang="en-US" sz="1200">
                <a:solidFill>
                  <a:prstClr val="black"/>
                </a:solidFill>
                <a:latin typeface="Calibri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sz="120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i="1" dirty="0" smtClean="0"/>
          </a:p>
        </p:txBody>
      </p:sp>
    </p:spTree>
    <p:extLst>
      <p:ext uri="{BB962C8B-B14F-4D97-AF65-F5344CB8AC3E}">
        <p14:creationId xmlns:p14="http://schemas.microsoft.com/office/powerpoint/2010/main" val="38250905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 txBox="1">
            <a:spLocks noGrp="1" noChangeArrowheads="1"/>
          </p:cNvSpPr>
          <p:nvPr/>
        </p:nvSpPr>
        <p:spPr bwMode="auto">
          <a:xfrm>
            <a:off x="3884027" y="8684926"/>
            <a:ext cx="2972421" cy="4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0EBAAC56-83AF-4D18-BDD9-467E46FF71E3}" type="slidenum">
              <a:rPr lang="en-US" sz="1200">
                <a:solidFill>
                  <a:prstClr val="black"/>
                </a:solidFill>
                <a:latin typeface="Calibri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z="120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i="1" dirty="0" smtClean="0"/>
          </a:p>
        </p:txBody>
      </p:sp>
    </p:spTree>
    <p:extLst>
      <p:ext uri="{BB962C8B-B14F-4D97-AF65-F5344CB8AC3E}">
        <p14:creationId xmlns:p14="http://schemas.microsoft.com/office/powerpoint/2010/main" val="29397952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 txBox="1">
            <a:spLocks noGrp="1" noChangeArrowheads="1"/>
          </p:cNvSpPr>
          <p:nvPr/>
        </p:nvSpPr>
        <p:spPr bwMode="auto">
          <a:xfrm>
            <a:off x="3884027" y="8684926"/>
            <a:ext cx="2972421" cy="4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41A236CF-D3D8-4CEF-AB02-49D4317AF3ED}" type="slidenum">
              <a:rPr lang="en-US" sz="1200">
                <a:solidFill>
                  <a:prstClr val="black"/>
                </a:solidFill>
                <a:latin typeface="Calibri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sz="120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i="1" dirty="0" smtClean="0"/>
          </a:p>
        </p:txBody>
      </p:sp>
    </p:spTree>
    <p:extLst>
      <p:ext uri="{BB962C8B-B14F-4D97-AF65-F5344CB8AC3E}">
        <p14:creationId xmlns:p14="http://schemas.microsoft.com/office/powerpoint/2010/main" val="32942780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 txBox="1">
            <a:spLocks noGrp="1" noChangeArrowheads="1"/>
          </p:cNvSpPr>
          <p:nvPr/>
        </p:nvSpPr>
        <p:spPr bwMode="auto">
          <a:xfrm>
            <a:off x="3884027" y="8684926"/>
            <a:ext cx="2972421" cy="4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41A236CF-D3D8-4CEF-AB02-49D4317AF3ED}" type="slidenum">
              <a:rPr lang="en-US" sz="1200">
                <a:solidFill>
                  <a:prstClr val="black"/>
                </a:solidFill>
                <a:latin typeface="Calibri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sz="120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i="1" dirty="0" smtClean="0"/>
          </a:p>
        </p:txBody>
      </p:sp>
    </p:spTree>
    <p:extLst>
      <p:ext uri="{BB962C8B-B14F-4D97-AF65-F5344CB8AC3E}">
        <p14:creationId xmlns:p14="http://schemas.microsoft.com/office/powerpoint/2010/main" val="41067000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 txBox="1">
            <a:spLocks noGrp="1" noChangeArrowheads="1"/>
          </p:cNvSpPr>
          <p:nvPr/>
        </p:nvSpPr>
        <p:spPr bwMode="auto">
          <a:xfrm>
            <a:off x="3884027" y="8684926"/>
            <a:ext cx="2972421" cy="4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41A236CF-D3D8-4CEF-AB02-49D4317AF3ED}" type="slidenum">
              <a:rPr lang="en-US" sz="1200">
                <a:solidFill>
                  <a:prstClr val="black"/>
                </a:solidFill>
                <a:latin typeface="Calibri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sz="120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i="1" dirty="0" smtClean="0"/>
          </a:p>
        </p:txBody>
      </p:sp>
    </p:spTree>
    <p:extLst>
      <p:ext uri="{BB962C8B-B14F-4D97-AF65-F5344CB8AC3E}">
        <p14:creationId xmlns:p14="http://schemas.microsoft.com/office/powerpoint/2010/main" val="402654086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 txBox="1">
            <a:spLocks noGrp="1" noChangeArrowheads="1"/>
          </p:cNvSpPr>
          <p:nvPr/>
        </p:nvSpPr>
        <p:spPr bwMode="auto">
          <a:xfrm>
            <a:off x="3884027" y="8684926"/>
            <a:ext cx="2972421" cy="4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41A236CF-D3D8-4CEF-AB02-49D4317AF3ED}" type="slidenum">
              <a:rPr lang="en-US" sz="1200">
                <a:solidFill>
                  <a:prstClr val="black"/>
                </a:solidFill>
                <a:latin typeface="Calibri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sz="120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i="1" dirty="0" smtClean="0"/>
          </a:p>
        </p:txBody>
      </p:sp>
    </p:spTree>
    <p:extLst>
      <p:ext uri="{BB962C8B-B14F-4D97-AF65-F5344CB8AC3E}">
        <p14:creationId xmlns:p14="http://schemas.microsoft.com/office/powerpoint/2010/main" val="24268545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 txBox="1">
            <a:spLocks noGrp="1" noChangeArrowheads="1"/>
          </p:cNvSpPr>
          <p:nvPr/>
        </p:nvSpPr>
        <p:spPr bwMode="auto">
          <a:xfrm>
            <a:off x="3884027" y="8684926"/>
            <a:ext cx="2972421" cy="4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41A236CF-D3D8-4CEF-AB02-49D4317AF3ED}" type="slidenum">
              <a:rPr lang="en-US" sz="1200">
                <a:solidFill>
                  <a:prstClr val="black"/>
                </a:solidFill>
                <a:latin typeface="Calibri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sz="120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i="1" dirty="0" smtClean="0"/>
          </a:p>
        </p:txBody>
      </p:sp>
    </p:spTree>
    <p:extLst>
      <p:ext uri="{BB962C8B-B14F-4D97-AF65-F5344CB8AC3E}">
        <p14:creationId xmlns:p14="http://schemas.microsoft.com/office/powerpoint/2010/main" val="368867628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 txBox="1">
            <a:spLocks noGrp="1" noChangeArrowheads="1"/>
          </p:cNvSpPr>
          <p:nvPr/>
        </p:nvSpPr>
        <p:spPr bwMode="auto">
          <a:xfrm>
            <a:off x="3884027" y="8684926"/>
            <a:ext cx="2972421" cy="4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41A236CF-D3D8-4CEF-AB02-49D4317AF3ED}" type="slidenum">
              <a:rPr lang="en-US" sz="1200">
                <a:solidFill>
                  <a:prstClr val="black"/>
                </a:solidFill>
                <a:latin typeface="Calibri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sz="120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i="1" dirty="0" smtClean="0"/>
          </a:p>
        </p:txBody>
      </p:sp>
    </p:spTree>
    <p:extLst>
      <p:ext uri="{BB962C8B-B14F-4D97-AF65-F5344CB8AC3E}">
        <p14:creationId xmlns:p14="http://schemas.microsoft.com/office/powerpoint/2010/main" val="395087503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 txBox="1">
            <a:spLocks noGrp="1" noChangeArrowheads="1"/>
          </p:cNvSpPr>
          <p:nvPr/>
        </p:nvSpPr>
        <p:spPr bwMode="auto">
          <a:xfrm>
            <a:off x="3884027" y="8684926"/>
            <a:ext cx="2972421" cy="4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41A236CF-D3D8-4CEF-AB02-49D4317AF3ED}" type="slidenum">
              <a:rPr lang="en-US" sz="1200">
                <a:solidFill>
                  <a:prstClr val="black"/>
                </a:solidFill>
                <a:latin typeface="Calibri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sz="120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i="1" dirty="0" smtClean="0"/>
          </a:p>
        </p:txBody>
      </p:sp>
    </p:spTree>
    <p:extLst>
      <p:ext uri="{BB962C8B-B14F-4D97-AF65-F5344CB8AC3E}">
        <p14:creationId xmlns:p14="http://schemas.microsoft.com/office/powerpoint/2010/main" val="117136572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 txBox="1">
            <a:spLocks noGrp="1" noChangeArrowheads="1"/>
          </p:cNvSpPr>
          <p:nvPr/>
        </p:nvSpPr>
        <p:spPr bwMode="auto">
          <a:xfrm>
            <a:off x="3884027" y="8684926"/>
            <a:ext cx="2972421" cy="4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41A236CF-D3D8-4CEF-AB02-49D4317AF3ED}" type="slidenum">
              <a:rPr lang="en-US" sz="1200">
                <a:solidFill>
                  <a:prstClr val="black"/>
                </a:solidFill>
                <a:latin typeface="Calibri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sz="120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i="1" dirty="0" smtClean="0"/>
          </a:p>
        </p:txBody>
      </p:sp>
    </p:spTree>
    <p:extLst>
      <p:ext uri="{BB962C8B-B14F-4D97-AF65-F5344CB8AC3E}">
        <p14:creationId xmlns:p14="http://schemas.microsoft.com/office/powerpoint/2010/main" val="118140811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 txBox="1">
            <a:spLocks noGrp="1" noChangeArrowheads="1"/>
          </p:cNvSpPr>
          <p:nvPr/>
        </p:nvSpPr>
        <p:spPr bwMode="auto">
          <a:xfrm>
            <a:off x="3884027" y="8684926"/>
            <a:ext cx="2972421" cy="4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41A236CF-D3D8-4CEF-AB02-49D4317AF3ED}" type="slidenum">
              <a:rPr lang="en-US" sz="1200">
                <a:solidFill>
                  <a:prstClr val="black"/>
                </a:solidFill>
                <a:latin typeface="Calibri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 sz="120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i="1" dirty="0" smtClean="0"/>
          </a:p>
        </p:txBody>
      </p:sp>
    </p:spTree>
    <p:extLst>
      <p:ext uri="{BB962C8B-B14F-4D97-AF65-F5344CB8AC3E}">
        <p14:creationId xmlns:p14="http://schemas.microsoft.com/office/powerpoint/2010/main" val="348690985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 txBox="1">
            <a:spLocks noGrp="1" noChangeArrowheads="1"/>
          </p:cNvSpPr>
          <p:nvPr/>
        </p:nvSpPr>
        <p:spPr bwMode="auto">
          <a:xfrm>
            <a:off x="3884027" y="8684926"/>
            <a:ext cx="2972421" cy="4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41A236CF-D3D8-4CEF-AB02-49D4317AF3ED}" type="slidenum">
              <a:rPr lang="en-US" sz="1200">
                <a:solidFill>
                  <a:prstClr val="black"/>
                </a:solidFill>
                <a:latin typeface="Calibri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 sz="120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i="1" dirty="0" smtClean="0"/>
          </a:p>
        </p:txBody>
      </p:sp>
    </p:spTree>
    <p:extLst>
      <p:ext uri="{BB962C8B-B14F-4D97-AF65-F5344CB8AC3E}">
        <p14:creationId xmlns:p14="http://schemas.microsoft.com/office/powerpoint/2010/main" val="1038059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 txBox="1">
            <a:spLocks noGrp="1" noChangeArrowheads="1"/>
          </p:cNvSpPr>
          <p:nvPr/>
        </p:nvSpPr>
        <p:spPr bwMode="auto">
          <a:xfrm>
            <a:off x="3884027" y="8684926"/>
            <a:ext cx="2972421" cy="4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984D5FA4-BC4D-42B3-A0A4-7750B18EEC71}" type="slidenum">
              <a:rPr lang="en-US" sz="1200">
                <a:solidFill>
                  <a:prstClr val="black"/>
                </a:solidFill>
                <a:latin typeface="Calibri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20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i="1" dirty="0" smtClean="0"/>
          </a:p>
        </p:txBody>
      </p:sp>
    </p:spTree>
    <p:extLst>
      <p:ext uri="{BB962C8B-B14F-4D97-AF65-F5344CB8AC3E}">
        <p14:creationId xmlns:p14="http://schemas.microsoft.com/office/powerpoint/2010/main" val="154018382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77A202-1107-4325-8143-8D7A9D965A31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00352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7C782B6-805E-4E35-A619-B2090DC22E1F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412092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 txBox="1">
            <a:spLocks noGrp="1" noChangeArrowheads="1"/>
          </p:cNvSpPr>
          <p:nvPr/>
        </p:nvSpPr>
        <p:spPr bwMode="auto">
          <a:xfrm>
            <a:off x="3884027" y="8684926"/>
            <a:ext cx="2972421" cy="4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41A236CF-D3D8-4CEF-AB02-49D4317AF3ED}" type="slidenum">
              <a:rPr lang="en-US" sz="1200">
                <a:solidFill>
                  <a:prstClr val="black"/>
                </a:solidFill>
                <a:latin typeface="Calibri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120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i="1" dirty="0" smtClean="0"/>
          </a:p>
        </p:txBody>
      </p:sp>
    </p:spTree>
    <p:extLst>
      <p:ext uri="{BB962C8B-B14F-4D97-AF65-F5344CB8AC3E}">
        <p14:creationId xmlns:p14="http://schemas.microsoft.com/office/powerpoint/2010/main" val="42286205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 txBox="1">
            <a:spLocks noGrp="1" noChangeArrowheads="1"/>
          </p:cNvSpPr>
          <p:nvPr/>
        </p:nvSpPr>
        <p:spPr bwMode="auto">
          <a:xfrm>
            <a:off x="3884027" y="8684926"/>
            <a:ext cx="2972421" cy="4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41A236CF-D3D8-4CEF-AB02-49D4317AF3ED}" type="slidenum">
              <a:rPr lang="en-US" sz="1200">
                <a:solidFill>
                  <a:prstClr val="black"/>
                </a:solidFill>
                <a:latin typeface="Calibri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20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i="1" dirty="0" smtClean="0"/>
          </a:p>
        </p:txBody>
      </p:sp>
    </p:spTree>
    <p:extLst>
      <p:ext uri="{BB962C8B-B14F-4D97-AF65-F5344CB8AC3E}">
        <p14:creationId xmlns:p14="http://schemas.microsoft.com/office/powerpoint/2010/main" val="26861632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 txBox="1">
            <a:spLocks noGrp="1" noChangeArrowheads="1"/>
          </p:cNvSpPr>
          <p:nvPr/>
        </p:nvSpPr>
        <p:spPr bwMode="auto">
          <a:xfrm>
            <a:off x="3884027" y="8684926"/>
            <a:ext cx="2972421" cy="4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41A236CF-D3D8-4CEF-AB02-49D4317AF3ED}" type="slidenum">
              <a:rPr lang="en-US" sz="1200">
                <a:solidFill>
                  <a:prstClr val="black"/>
                </a:solidFill>
                <a:latin typeface="Calibri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z="120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i="1" dirty="0" smtClean="0"/>
          </a:p>
        </p:txBody>
      </p:sp>
    </p:spTree>
    <p:extLst>
      <p:ext uri="{BB962C8B-B14F-4D97-AF65-F5344CB8AC3E}">
        <p14:creationId xmlns:p14="http://schemas.microsoft.com/office/powerpoint/2010/main" val="4672030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 txBox="1">
            <a:spLocks noGrp="1" noChangeArrowheads="1"/>
          </p:cNvSpPr>
          <p:nvPr/>
        </p:nvSpPr>
        <p:spPr bwMode="auto">
          <a:xfrm>
            <a:off x="3884027" y="8684926"/>
            <a:ext cx="2972421" cy="4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41A236CF-D3D8-4CEF-AB02-49D4317AF3ED}" type="slidenum">
              <a:rPr lang="en-US" sz="1200">
                <a:solidFill>
                  <a:prstClr val="black"/>
                </a:solidFill>
                <a:latin typeface="Calibri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sz="120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i="1" dirty="0" smtClean="0"/>
          </a:p>
        </p:txBody>
      </p:sp>
    </p:spTree>
    <p:extLst>
      <p:ext uri="{BB962C8B-B14F-4D97-AF65-F5344CB8AC3E}">
        <p14:creationId xmlns:p14="http://schemas.microsoft.com/office/powerpoint/2010/main" val="15720905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 txBox="1">
            <a:spLocks noGrp="1" noChangeArrowheads="1"/>
          </p:cNvSpPr>
          <p:nvPr/>
        </p:nvSpPr>
        <p:spPr bwMode="auto">
          <a:xfrm>
            <a:off x="3884027" y="8684926"/>
            <a:ext cx="2972421" cy="4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41A236CF-D3D8-4CEF-AB02-49D4317AF3ED}" type="slidenum">
              <a:rPr lang="en-US" sz="1200">
                <a:solidFill>
                  <a:prstClr val="black"/>
                </a:solidFill>
                <a:latin typeface="Calibri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sz="120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i="1" dirty="0" smtClean="0"/>
          </a:p>
        </p:txBody>
      </p:sp>
    </p:spTree>
    <p:extLst>
      <p:ext uri="{BB962C8B-B14F-4D97-AF65-F5344CB8AC3E}">
        <p14:creationId xmlns:p14="http://schemas.microsoft.com/office/powerpoint/2010/main" val="4261385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D215F7-6FEB-474A-BFB1-ADED56DF2C15}" type="datetimeFigureOut">
              <a:rPr lang="en-US"/>
              <a:pPr>
                <a:defRPr/>
              </a:pPr>
              <a:t>3/24/2014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2450" y="1027113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585852-0711-43EB-920D-DF4E278199BD}" type="slidenum">
              <a:rPr lang="en-US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BBB59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053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D215F7-6FEB-474A-BFB1-ADED56DF2C15}" type="datetimeFigureOut">
              <a:rPr lang="en-US"/>
              <a:pPr>
                <a:defRPr/>
              </a:pPr>
              <a:t>3/24/2014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2450" y="1027113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585852-0711-43EB-920D-DF4E278199BD}" type="slidenum">
              <a:rPr lang="en-US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BBB59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053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D215F7-6FEB-474A-BFB1-ADED56DF2C15}" type="datetimeFigureOut">
              <a:rPr lang="en-US"/>
              <a:pPr>
                <a:defRPr/>
              </a:pPr>
              <a:t>3/24/2014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2450" y="1027113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585852-0711-43EB-920D-DF4E278199BD}" type="slidenum">
              <a:rPr lang="en-US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BBB59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053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D215F7-6FEB-474A-BFB1-ADED56DF2C15}" type="datetimeFigureOut">
              <a:rPr lang="en-US"/>
              <a:pPr>
                <a:defRPr/>
              </a:pPr>
              <a:t>3/24/2014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2450" y="1027113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585852-0711-43EB-920D-DF4E278199BD}" type="slidenum">
              <a:rPr lang="en-US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BBB59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053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52400" y="15875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FC659-7393-445F-8092-014E9D37EC17}" type="datetimeFigureOut">
              <a:rPr lang="en-US"/>
              <a:pPr>
                <a:defRPr/>
              </a:pPr>
              <a:t>3/24/2014</a:t>
            </a:fld>
            <a:endParaRPr lang="en-US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0F856B5-1081-4FFD-955A-6DA3A69D6F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759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D215F7-6FEB-474A-BFB1-ADED56DF2C15}" type="datetimeFigureOut">
              <a:rPr lang="en-US"/>
              <a:pPr>
                <a:defRPr/>
              </a:pPr>
              <a:t>3/24/2014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2450" y="1027113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585852-0711-43EB-920D-DF4E278199BD}" type="slidenum">
              <a:rPr lang="en-US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BBB59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053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D215F7-6FEB-474A-BFB1-ADED56DF2C15}" type="datetimeFigureOut">
              <a:rPr lang="en-US"/>
              <a:pPr>
                <a:defRPr/>
              </a:pPr>
              <a:t>3/24/2014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2450" y="1027113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585852-0711-43EB-920D-DF4E278199BD}" type="slidenum">
              <a:rPr lang="en-US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BBB59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053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99208" y="1752600"/>
            <a:ext cx="5143502" cy="18288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99207" y="3733800"/>
            <a:ext cx="5143502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82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5563"/>
            <a:ext cx="3044825" cy="3651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D9474D96-7A9E-4C5D-A144-B44E75D76080}" type="datetimeFigureOut">
              <a:rPr lang="en-US"/>
              <a:pPr>
                <a:defRPr/>
              </a:pPr>
              <a:t>3/24/2014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325"/>
            <a:ext cx="3581400" cy="366713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350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39813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>
                <a:solidFill>
                  <a:schemeClr val="accent3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53EAA41-3D63-4682-A256-88616645186E}" type="slidenum">
              <a:rPr lang="en-US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BBB59">
                  <a:shade val="75000"/>
                </a:srgbClr>
              </a:solidFill>
            </a:endParaRPr>
          </a:p>
        </p:txBody>
      </p:sp>
      <p:sp>
        <p:nvSpPr>
          <p:cNvPr id="1038" name="Title Placeholder 21"/>
          <p:cNvSpPr>
            <a:spLocks noGrp="1"/>
          </p:cNvSpPr>
          <p:nvPr>
            <p:ph type="title"/>
          </p:nvPr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9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301625" y="1524000"/>
            <a:ext cx="8534400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88A44D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Arial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9BBB59"/>
        </a:buClr>
        <a:buSzPct val="75000"/>
        <a:buFont typeface="Wingdings 2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8064A2"/>
        </a:buClr>
        <a:buSzPct val="70000"/>
        <a:buFont typeface="Wingdings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4BACC6"/>
        </a:buClr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82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5563"/>
            <a:ext cx="3044825" cy="3651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D9474D96-7A9E-4C5D-A144-B44E75D76080}" type="datetimeFigureOut">
              <a:rPr lang="en-US"/>
              <a:pPr>
                <a:defRPr/>
              </a:pPr>
              <a:t>3/24/2014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325"/>
            <a:ext cx="3581400" cy="366713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350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39813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>
                <a:solidFill>
                  <a:schemeClr val="accent3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53EAA41-3D63-4682-A256-88616645186E}" type="slidenum">
              <a:rPr lang="en-US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BBB59">
                  <a:shade val="75000"/>
                </a:srgbClr>
              </a:solidFill>
            </a:endParaRPr>
          </a:p>
        </p:txBody>
      </p:sp>
      <p:sp>
        <p:nvSpPr>
          <p:cNvPr id="1038" name="Title Placeholder 21"/>
          <p:cNvSpPr>
            <a:spLocks noGrp="1"/>
          </p:cNvSpPr>
          <p:nvPr>
            <p:ph type="title"/>
          </p:nvPr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9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301625" y="1524000"/>
            <a:ext cx="8534400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88A44D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Arial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9BBB59"/>
        </a:buClr>
        <a:buSzPct val="75000"/>
        <a:buFont typeface="Wingdings 2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8064A2"/>
        </a:buClr>
        <a:buSzPct val="70000"/>
        <a:buFont typeface="Wingdings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4BACC6"/>
        </a:buClr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82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5563"/>
            <a:ext cx="3044825" cy="3651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D9474D96-7A9E-4C5D-A144-B44E75D76080}" type="datetimeFigureOut">
              <a:rPr lang="en-US"/>
              <a:pPr>
                <a:defRPr/>
              </a:pPr>
              <a:t>3/24/2014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325"/>
            <a:ext cx="3581400" cy="366713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350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39813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>
                <a:solidFill>
                  <a:schemeClr val="accent3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53EAA41-3D63-4682-A256-88616645186E}" type="slidenum">
              <a:rPr lang="en-US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BBB59">
                  <a:shade val="75000"/>
                </a:srgbClr>
              </a:solidFill>
            </a:endParaRPr>
          </a:p>
        </p:txBody>
      </p:sp>
      <p:sp>
        <p:nvSpPr>
          <p:cNvPr id="1038" name="Title Placeholder 21"/>
          <p:cNvSpPr>
            <a:spLocks noGrp="1"/>
          </p:cNvSpPr>
          <p:nvPr>
            <p:ph type="title"/>
          </p:nvPr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9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301625" y="1524000"/>
            <a:ext cx="8534400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88A44D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Arial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9BBB59"/>
        </a:buClr>
        <a:buSzPct val="75000"/>
        <a:buFont typeface="Wingdings 2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8064A2"/>
        </a:buClr>
        <a:buSzPct val="70000"/>
        <a:buFont typeface="Wingdings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4BACC6"/>
        </a:buClr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82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5563"/>
            <a:ext cx="3044825" cy="3651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D9474D96-7A9E-4C5D-A144-B44E75D76080}" type="datetimeFigureOut">
              <a:rPr lang="en-US"/>
              <a:pPr>
                <a:defRPr/>
              </a:pPr>
              <a:t>3/24/2014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325"/>
            <a:ext cx="3581400" cy="366713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350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39813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>
                <a:solidFill>
                  <a:schemeClr val="accent3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53EAA41-3D63-4682-A256-88616645186E}" type="slidenum">
              <a:rPr lang="en-US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BBB59">
                  <a:shade val="75000"/>
                </a:srgbClr>
              </a:solidFill>
            </a:endParaRPr>
          </a:p>
        </p:txBody>
      </p:sp>
      <p:sp>
        <p:nvSpPr>
          <p:cNvPr id="1038" name="Title Placeholder 21"/>
          <p:cNvSpPr>
            <a:spLocks noGrp="1"/>
          </p:cNvSpPr>
          <p:nvPr>
            <p:ph type="title"/>
          </p:nvPr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9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301625" y="1524000"/>
            <a:ext cx="8534400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88A44D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Arial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9BBB59"/>
        </a:buClr>
        <a:buSzPct val="75000"/>
        <a:buFont typeface="Wingdings 2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8064A2"/>
        </a:buClr>
        <a:buSzPct val="70000"/>
        <a:buFont typeface="Wingdings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4BACC6"/>
        </a:buClr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82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5563"/>
            <a:ext cx="3044825" cy="3651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D9474D96-7A9E-4C5D-A144-B44E75D76080}" type="datetimeFigureOut">
              <a:rPr lang="en-US"/>
              <a:pPr>
                <a:defRPr/>
              </a:pPr>
              <a:t>3/24/2014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325"/>
            <a:ext cx="3581400" cy="366713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350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39813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>
                <a:solidFill>
                  <a:schemeClr val="accent3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53EAA41-3D63-4682-A256-88616645186E}" type="slidenum">
              <a:rPr lang="en-US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BBB59">
                  <a:shade val="75000"/>
                </a:srgbClr>
              </a:solidFill>
            </a:endParaRPr>
          </a:p>
        </p:txBody>
      </p:sp>
      <p:sp>
        <p:nvSpPr>
          <p:cNvPr id="1038" name="Title Placeholder 21"/>
          <p:cNvSpPr>
            <a:spLocks noGrp="1"/>
          </p:cNvSpPr>
          <p:nvPr>
            <p:ph type="title"/>
          </p:nvPr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9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301625" y="1524000"/>
            <a:ext cx="8534400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88A44D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Arial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9BBB59"/>
        </a:buClr>
        <a:buSzPct val="75000"/>
        <a:buFont typeface="Wingdings 2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8064A2"/>
        </a:buClr>
        <a:buSzPct val="70000"/>
        <a:buFont typeface="Wingdings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4BACC6"/>
        </a:buClr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82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5563"/>
            <a:ext cx="3044825" cy="3651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D9474D96-7A9E-4C5D-A144-B44E75D76080}" type="datetimeFigureOut">
              <a:rPr lang="en-US"/>
              <a:pPr>
                <a:defRPr/>
              </a:pPr>
              <a:t>3/24/2014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325"/>
            <a:ext cx="3581400" cy="366713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350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39813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>
                <a:solidFill>
                  <a:schemeClr val="accent3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53EAA41-3D63-4682-A256-88616645186E}" type="slidenum">
              <a:rPr lang="en-US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BBB59">
                  <a:shade val="75000"/>
                </a:srgbClr>
              </a:solidFill>
            </a:endParaRPr>
          </a:p>
        </p:txBody>
      </p:sp>
      <p:sp>
        <p:nvSpPr>
          <p:cNvPr id="1038" name="Title Placeholder 21"/>
          <p:cNvSpPr>
            <a:spLocks noGrp="1"/>
          </p:cNvSpPr>
          <p:nvPr>
            <p:ph type="title"/>
          </p:nvPr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9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301625" y="1524000"/>
            <a:ext cx="8534400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88A44D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Arial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9BBB59"/>
        </a:buClr>
        <a:buSzPct val="75000"/>
        <a:buFont typeface="Wingdings 2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8064A2"/>
        </a:buClr>
        <a:buSzPct val="70000"/>
        <a:buFont typeface="Wingdings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4BACC6"/>
        </a:buClr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82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5563"/>
            <a:ext cx="3044825" cy="3651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D9474D96-7A9E-4C5D-A144-B44E75D76080}" type="datetimeFigureOut">
              <a:rPr lang="en-US"/>
              <a:pPr>
                <a:defRPr/>
              </a:pPr>
              <a:t>3/24/2014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325"/>
            <a:ext cx="3581400" cy="366713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350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39813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>
                <a:solidFill>
                  <a:schemeClr val="accent3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53EAA41-3D63-4682-A256-88616645186E}" type="slidenum">
              <a:rPr lang="en-US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BBB59">
                  <a:shade val="75000"/>
                </a:srgbClr>
              </a:solidFill>
            </a:endParaRPr>
          </a:p>
        </p:txBody>
      </p:sp>
      <p:sp>
        <p:nvSpPr>
          <p:cNvPr id="1038" name="Title Placeholder 21"/>
          <p:cNvSpPr>
            <a:spLocks noGrp="1"/>
          </p:cNvSpPr>
          <p:nvPr>
            <p:ph type="title"/>
          </p:nvPr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9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301625" y="1524000"/>
            <a:ext cx="8534400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88A44D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Arial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9BBB59"/>
        </a:buClr>
        <a:buSzPct val="75000"/>
        <a:buFont typeface="Wingdings 2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8064A2"/>
        </a:buClr>
        <a:buSzPct val="70000"/>
        <a:buFont typeface="Wingdings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4BACC6"/>
        </a:buClr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98909" y="304800"/>
            <a:ext cx="75438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8911" y="1752600"/>
            <a:ext cx="75438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56708" y="6019801"/>
            <a:ext cx="104719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6F661EE-7D3B-48D3-85C1-071237D840F8}" type="datetimeFigureOut">
              <a:rPr lang="en-US" smtClean="0">
                <a:solidFill>
                  <a:srgbClr val="9A5315"/>
                </a:solidFill>
              </a:rPr>
              <a:pPr/>
              <a:t>3/24/2014</a:t>
            </a:fld>
            <a:endParaRPr lang="en-US">
              <a:solidFill>
                <a:srgbClr val="9A531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84710" y="6019801"/>
            <a:ext cx="44577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srgbClr val="9A531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8910" y="6019801"/>
            <a:ext cx="5715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1EF25074-6E08-462F-863D-7E0F0D91709C}" type="slidenum">
              <a:rPr lang="en-US" smtClean="0">
                <a:solidFill>
                  <a:srgbClr val="9A5315"/>
                </a:solidFill>
              </a:rPr>
              <a:pPr/>
              <a:t>‹#›</a:t>
            </a:fld>
            <a:endParaRPr lang="en-US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2.png"/><Relationship Id="rId2" Type="http://schemas.openxmlformats.org/officeDocument/2006/relationships/video" Target="file:///F:\UD%20Flash%20Drive%202.25.10\UD\Professional\Teaching\EGR%20103\EGR%20103-FA%202010\Project%202\Final%20PPTs\Lift_Test.wmv" TargetMode="External"/><Relationship Id="rId1" Type="http://schemas.openxmlformats.org/officeDocument/2006/relationships/video" Target="file:///F:\UD%20Flash%20Drive%202.25.10\UD\Professional\Teaching\EGR%20103\EGR%20103-FA%202010\Project%202\Final%20PPTs\Stability_Test.wmv" TargetMode="Externa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5.xml"/><Relationship Id="rId1" Type="http://schemas.openxmlformats.org/officeDocument/2006/relationships/video" Target="file:///F:\UD%20Flash%20Drive%202.25.10\UD\Professional\Teaching\EGR%20103\EGR%20103-FA%202012\Project%202\Final%20PPTs\EGR%20103%20Fall%202012%20Final004.MOV" TargetMode="Externa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11" Type="http://schemas.openxmlformats.org/officeDocument/2006/relationships/image" Target="../media/image13.wmf"/><Relationship Id="rId5" Type="http://schemas.openxmlformats.org/officeDocument/2006/relationships/image" Target="../media/image7.png"/><Relationship Id="rId10" Type="http://schemas.openxmlformats.org/officeDocument/2006/relationships/image" Target="../media/image12.wmf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6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daytonregionalstemcenter.org/videos/stem-agriculture-and-engineering/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6.emf"/><Relationship Id="rId4" Type="http://schemas.openxmlformats.org/officeDocument/2006/relationships/image" Target="../media/image6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wmf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wmf"/><Relationship Id="rId5" Type="http://schemas.openxmlformats.org/officeDocument/2006/relationships/image" Target="../media/image19.jpeg"/><Relationship Id="rId4" Type="http://schemas.openxmlformats.org/officeDocument/2006/relationships/image" Target="../media/image18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0"/>
            <a:ext cx="8153400" cy="19050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bg2">
                    <a:lumMod val="50000"/>
                  </a:schemeClr>
                </a:solidFill>
                <a:latin typeface="Adobe Caslon Pro Bold" pitchFamily="18" charset="0"/>
              </a:rPr>
              <a:t>Ohio AgrAbility Design Solutions Developed in a First-Year </a:t>
            </a:r>
            <a:br>
              <a:rPr lang="en-US" sz="3600" b="1" dirty="0" smtClean="0">
                <a:solidFill>
                  <a:schemeClr val="bg2">
                    <a:lumMod val="50000"/>
                  </a:schemeClr>
                </a:solidFill>
                <a:latin typeface="Adobe Caslon Pro Bold" pitchFamily="18" charset="0"/>
              </a:rPr>
            </a:br>
            <a:r>
              <a:rPr lang="en-US" sz="3600" b="1" dirty="0" smtClean="0">
                <a:solidFill>
                  <a:schemeClr val="bg2">
                    <a:lumMod val="50000"/>
                  </a:schemeClr>
                </a:solidFill>
                <a:latin typeface="Adobe Caslon Pro Bold" pitchFamily="18" charset="0"/>
              </a:rPr>
              <a:t>Engineering Innovation Course</a:t>
            </a:r>
            <a:endParaRPr lang="en-US" sz="3600" b="1" dirty="0">
              <a:solidFill>
                <a:schemeClr val="bg2">
                  <a:lumMod val="50000"/>
                </a:schemeClr>
              </a:solidFill>
              <a:latin typeface="Adobe Caslon Pro Bold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2133600"/>
            <a:ext cx="6705600" cy="3276600"/>
          </a:xfrm>
        </p:spPr>
        <p:txBody>
          <a:bodyPr>
            <a:normAutofit lnSpcReduction="10000"/>
          </a:bodyPr>
          <a:lstStyle/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Adobe Caslon Pro Bold" pitchFamily="18" charset="0"/>
              </a:rPr>
              <a:t>2014 AgrAbility National Training Workshop</a:t>
            </a:r>
          </a:p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sz="2000" dirty="0" smtClean="0">
              <a:solidFill>
                <a:schemeClr val="bg2">
                  <a:lumMod val="25000"/>
                </a:schemeClr>
              </a:solidFill>
              <a:latin typeface="Adobe Caslon Pro Bold" pitchFamily="18" charset="0"/>
            </a:endParaRPr>
          </a:p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Adobe Caslon Pro Bold" pitchFamily="18" charset="0"/>
              </a:rPr>
              <a:t>April 1, 2014</a:t>
            </a:r>
          </a:p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Adobe Caslon Pro Bold" pitchFamily="18" charset="0"/>
              </a:rPr>
              <a:t>Lexington, KY</a:t>
            </a:r>
          </a:p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dirty="0" smtClean="0">
              <a:solidFill>
                <a:schemeClr val="bg2">
                  <a:lumMod val="25000"/>
                </a:schemeClr>
              </a:solidFill>
              <a:latin typeface="Adobe Caslon Pro Bold" pitchFamily="18" charset="0"/>
            </a:endParaRPr>
          </a:p>
          <a:p>
            <a:pPr algn="ctr">
              <a:defRPr/>
            </a:pPr>
            <a:r>
              <a:rPr lang="en-US" b="1" baseline="30000" dirty="0" smtClean="0">
                <a:solidFill>
                  <a:schemeClr val="bg2">
                    <a:lumMod val="25000"/>
                  </a:schemeClr>
                </a:solidFill>
                <a:latin typeface="Adobe Caslon Pro Bold" pitchFamily="18" charset="0"/>
                <a:sym typeface="Wingdings"/>
              </a:rPr>
              <a:t> </a:t>
            </a: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latin typeface="Adobe Caslon Pro Bold" pitchFamily="18" charset="0"/>
              </a:rPr>
              <a:t>Kenya M. Crosson, P</a:t>
            </a:r>
            <a:r>
              <a:rPr lang="en-US" b="1" cap="none" dirty="0" smtClean="0">
                <a:solidFill>
                  <a:schemeClr val="bg2">
                    <a:lumMod val="25000"/>
                  </a:schemeClr>
                </a:solidFill>
                <a:latin typeface="Adobe Caslon Pro Bold" pitchFamily="18" charset="0"/>
              </a:rPr>
              <a:t>h</a:t>
            </a: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latin typeface="Adobe Caslon Pro Bold" pitchFamily="18" charset="0"/>
              </a:rPr>
              <a:t>.D., </a:t>
            </a:r>
            <a:r>
              <a:rPr lang="en-US" b="1" baseline="30000" dirty="0">
                <a:solidFill>
                  <a:schemeClr val="bg2">
                    <a:lumMod val="25000"/>
                  </a:schemeClr>
                </a:solidFill>
                <a:latin typeface="Adobe Caslon Pro Bold" pitchFamily="18" charset="0"/>
              </a:rPr>
              <a:t>§ </a:t>
            </a: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latin typeface="Adobe Caslon Pro Bold" pitchFamily="18" charset="0"/>
              </a:rPr>
              <a:t>Dee </a:t>
            </a:r>
            <a:r>
              <a:rPr lang="en-US" b="1" dirty="0" err="1" smtClean="0">
                <a:solidFill>
                  <a:schemeClr val="bg2">
                    <a:lumMod val="25000"/>
                  </a:schemeClr>
                </a:solidFill>
                <a:latin typeface="Adobe Caslon Pro Bold" pitchFamily="18" charset="0"/>
              </a:rPr>
              <a:t>Jepsen</a:t>
            </a: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latin typeface="Adobe Caslon Pro Bold" pitchFamily="18" charset="0"/>
              </a:rPr>
              <a:t>, P</a:t>
            </a:r>
            <a:r>
              <a:rPr lang="en-US" b="1" cap="none" dirty="0" smtClean="0">
                <a:solidFill>
                  <a:schemeClr val="bg2">
                    <a:lumMod val="25000"/>
                  </a:schemeClr>
                </a:solidFill>
                <a:latin typeface="Adobe Caslon Pro Bold" pitchFamily="18" charset="0"/>
              </a:rPr>
              <a:t>h</a:t>
            </a: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latin typeface="Adobe Caslon Pro Bold" pitchFamily="18" charset="0"/>
              </a:rPr>
              <a:t>.D.,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b="1" baseline="30000" dirty="0" smtClean="0">
                <a:solidFill>
                  <a:schemeClr val="bg2">
                    <a:lumMod val="25000"/>
                  </a:schemeClr>
                </a:solidFill>
                <a:latin typeface="Adobe Caslon Pro Bold" pitchFamily="18" charset="0"/>
              </a:rPr>
              <a:t>§ </a:t>
            </a: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latin typeface="Adobe Caslon Pro Bold" pitchFamily="18" charset="0"/>
              </a:rPr>
              <a:t>Kent McGuire, *John Zeller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endParaRPr lang="en-US" sz="2000" b="1" dirty="0" smtClean="0">
              <a:solidFill>
                <a:schemeClr val="bg2">
                  <a:lumMod val="25000"/>
                </a:schemeClr>
              </a:solidFill>
              <a:latin typeface="Adobe Caslon Pro Bold" pitchFamily="18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b="1" baseline="30000" dirty="0">
                <a:solidFill>
                  <a:schemeClr val="bg2">
                    <a:lumMod val="25000"/>
                  </a:schemeClr>
                </a:solidFill>
                <a:latin typeface="Adobe Caslon Pro Bold" pitchFamily="18" charset="0"/>
                <a:sym typeface="Wingdings"/>
              </a:rPr>
              <a:t> </a:t>
            </a: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latin typeface="Adobe Caslon Pro Bold" pitchFamily="18" charset="0"/>
              </a:rPr>
              <a:t>University of Dayton, </a:t>
            </a:r>
            <a:r>
              <a:rPr lang="en-US" b="1" baseline="30000" dirty="0" smtClean="0">
                <a:solidFill>
                  <a:schemeClr val="bg2">
                    <a:lumMod val="25000"/>
                  </a:schemeClr>
                </a:solidFill>
                <a:latin typeface="Adobe Caslon Pro Bold" pitchFamily="18" charset="0"/>
              </a:rPr>
              <a:t>§</a:t>
            </a: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latin typeface="Adobe Caslon Pro Bold" pitchFamily="18" charset="0"/>
              </a:rPr>
              <a:t>The Ohio State University, *Easter Seals Tristate</a:t>
            </a:r>
            <a:endParaRPr lang="en-US" b="1" dirty="0">
              <a:solidFill>
                <a:schemeClr val="bg2">
                  <a:lumMod val="25000"/>
                </a:schemeClr>
              </a:solidFill>
              <a:latin typeface="Adobe Caslon Pro Bold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Lauren\Pictures\final design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30763" y="2971800"/>
            <a:ext cx="4084637" cy="275113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524000" y="2362200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Breaker Bar</a:t>
            </a:r>
            <a:endParaRPr lang="en-US" sz="2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914400"/>
            <a:ext cx="6663439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715000" y="5638800"/>
            <a:ext cx="289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Unmanned vehicle with camera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81000" y="3581400"/>
            <a:ext cx="457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/>
              <a:t>6 total design solutions</a:t>
            </a:r>
          </a:p>
          <a:p>
            <a:pPr marL="119063" indent="-119063">
              <a:buFont typeface="Arial" pitchFamily="34" charset="0"/>
              <a:buChar char="•"/>
            </a:pPr>
            <a:r>
              <a:rPr lang="en-US" sz="2400" dirty="0" smtClean="0"/>
              <a:t>Filter and fan for grain dust in  silos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Safety harness for silo work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Compression glove for arthritis</a:t>
            </a:r>
          </a:p>
          <a:p>
            <a:pPr>
              <a:buFont typeface="Arial" pitchFamily="34" charset="0"/>
              <a:buChar char="•"/>
            </a:pPr>
            <a:endParaRPr lang="en-US" sz="2400" dirty="0" smtClean="0"/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152400" y="152400"/>
            <a:ext cx="8839200" cy="584775"/>
          </a:xfrm>
          <a:prstGeom prst="rect">
            <a:avLst/>
          </a:prstGeom>
          <a:solidFill>
            <a:srgbClr val="4F81B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17375E"/>
                </a:solidFill>
              </a:rPr>
              <a:t>Spring 2010- Featured Design Solutions</a:t>
            </a:r>
            <a:endParaRPr lang="en-US" sz="28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49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81000" y="1066800"/>
            <a:ext cx="8382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/>
              <a:t>Key difference:   site visit</a:t>
            </a:r>
          </a:p>
          <a:p>
            <a:pPr>
              <a:buFont typeface="Arial" pitchFamily="34" charset="0"/>
              <a:buChar char="•"/>
            </a:pPr>
            <a:endParaRPr lang="en-US" sz="280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7 total design solutions</a:t>
            </a:r>
          </a:p>
          <a:p>
            <a:pPr>
              <a:buFont typeface="Arial" pitchFamily="34" charset="0"/>
              <a:buChar char="•"/>
            </a:pPr>
            <a:endParaRPr lang="en-US" sz="2800" dirty="0" smtClean="0"/>
          </a:p>
          <a:p>
            <a:pPr marL="119063" indent="-119063">
              <a:buFont typeface="Arial" pitchFamily="34" charset="0"/>
              <a:buChar char="•"/>
            </a:pPr>
            <a:r>
              <a:rPr lang="en-US" sz="2800" dirty="0" smtClean="0"/>
              <a:t>Delta hook tractor hitch with camera (proof of concept)</a:t>
            </a:r>
          </a:p>
          <a:p>
            <a:pPr marL="119063" indent="-119063">
              <a:buFont typeface="Arial" pitchFamily="34" charset="0"/>
              <a:buChar char="•"/>
            </a:pPr>
            <a:endParaRPr lang="en-US" sz="2800" dirty="0" smtClean="0"/>
          </a:p>
          <a:p>
            <a:pPr marL="119063" indent="-119063">
              <a:buFont typeface="Arial" pitchFamily="34" charset="0"/>
              <a:buChar char="•"/>
            </a:pPr>
            <a:r>
              <a:rPr lang="en-US" sz="2800" dirty="0" smtClean="0"/>
              <a:t>Automatic fence (proof of concept)</a:t>
            </a:r>
          </a:p>
          <a:p>
            <a:pPr marL="119063" indent="-119063">
              <a:buFont typeface="Arial" pitchFamily="34" charset="0"/>
              <a:buChar char="•"/>
            </a:pPr>
            <a:endParaRPr lang="en-US" sz="2800" dirty="0" smtClean="0"/>
          </a:p>
          <a:p>
            <a:pPr marL="119063" indent="-119063">
              <a:buFont typeface="Arial" pitchFamily="34" charset="0"/>
              <a:buChar char="•"/>
            </a:pPr>
            <a:r>
              <a:rPr lang="en-US" sz="2800" dirty="0" smtClean="0"/>
              <a:t>Crane lift (proof of concept, small scale)</a:t>
            </a:r>
          </a:p>
        </p:txBody>
      </p:sp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152400" y="152400"/>
            <a:ext cx="8839200" cy="584775"/>
          </a:xfrm>
          <a:prstGeom prst="rect">
            <a:avLst/>
          </a:prstGeom>
          <a:solidFill>
            <a:srgbClr val="4F81B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17375E"/>
                </a:solidFill>
              </a:rPr>
              <a:t>Fall 2010- Featured Design Solutions</a:t>
            </a:r>
            <a:endParaRPr lang="en-US" sz="28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49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57800" y="4419600"/>
            <a:ext cx="327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Crutch Shovel with interchangeable tools</a:t>
            </a:r>
            <a:endParaRPr lang="en-US" sz="24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914400"/>
            <a:ext cx="3631882" cy="272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152400" y="152400"/>
            <a:ext cx="8839200" cy="584775"/>
          </a:xfrm>
          <a:prstGeom prst="rect">
            <a:avLst/>
          </a:prstGeom>
          <a:solidFill>
            <a:srgbClr val="4F81B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17375E"/>
                </a:solidFill>
              </a:rPr>
              <a:t>Fall 2010- Featured Design Solutions</a:t>
            </a:r>
            <a:endParaRPr lang="en-US" sz="2800" b="1" dirty="0">
              <a:solidFill>
                <a:prstClr val="white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914400"/>
            <a:ext cx="365188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crutch 3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66800" y="3708400"/>
            <a:ext cx="3651250" cy="292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49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715000" y="5257800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Ergonomic Shovel</a:t>
            </a:r>
            <a:endParaRPr lang="en-US" sz="2400" dirty="0"/>
          </a:p>
        </p:txBody>
      </p:sp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152400" y="152400"/>
            <a:ext cx="8839200" cy="584775"/>
          </a:xfrm>
          <a:prstGeom prst="rect">
            <a:avLst/>
          </a:prstGeom>
          <a:solidFill>
            <a:srgbClr val="4F81B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17375E"/>
                </a:solidFill>
              </a:rPr>
              <a:t>Fall 2010- Featured Design Solutions</a:t>
            </a:r>
            <a:endParaRPr lang="en-US" sz="2800" b="1" dirty="0">
              <a:solidFill>
                <a:prstClr val="white"/>
              </a:solidFill>
            </a:endParaRPr>
          </a:p>
        </p:txBody>
      </p:sp>
      <p:pic>
        <p:nvPicPr>
          <p:cNvPr id="9" name="Picture 8" descr="Final Desig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1905000"/>
            <a:ext cx="4186428" cy="31242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62000" y="5105400"/>
            <a:ext cx="35974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Gear shifting wheelchair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27036" r="17778" b="9349"/>
          <a:stretch>
            <a:fillRect/>
          </a:stretch>
        </p:blipFill>
        <p:spPr bwMode="auto">
          <a:xfrm>
            <a:off x="5715000" y="1197429"/>
            <a:ext cx="2842260" cy="4060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349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152400" y="152400"/>
            <a:ext cx="8839200" cy="584775"/>
          </a:xfrm>
          <a:prstGeom prst="rect">
            <a:avLst/>
          </a:prstGeom>
          <a:solidFill>
            <a:srgbClr val="4F81B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17375E"/>
                </a:solidFill>
              </a:rPr>
              <a:t>Fall 2010- Featured Design Solutions</a:t>
            </a:r>
            <a:endParaRPr lang="en-US" sz="2800" b="1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00600" y="5486400"/>
            <a:ext cx="21194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Wheelchair lift</a:t>
            </a:r>
          </a:p>
        </p:txBody>
      </p:sp>
      <p:pic>
        <p:nvPicPr>
          <p:cNvPr id="11" name="Picture 2" descr="C:\Users\Scott\Desktop\Scotts\College Homework\egr 103\Final Project\pictures\IMG_0719.JPG"/>
          <p:cNvPicPr>
            <a:picLocks noChangeAspect="1" noChangeArrowheads="1"/>
          </p:cNvPicPr>
          <p:nvPr/>
        </p:nvPicPr>
        <p:blipFill>
          <a:blip r:embed="rId5" cstate="print"/>
          <a:srcRect l="26316" t="9375" r="10526"/>
          <a:stretch>
            <a:fillRect/>
          </a:stretch>
        </p:blipFill>
        <p:spPr bwMode="auto">
          <a:xfrm>
            <a:off x="304800" y="838200"/>
            <a:ext cx="2743200" cy="2209800"/>
          </a:xfrm>
          <a:prstGeom prst="rect">
            <a:avLst/>
          </a:prstGeom>
          <a:noFill/>
        </p:spPr>
      </p:pic>
      <p:pic>
        <p:nvPicPr>
          <p:cNvPr id="14" name="Picture 3" descr="C:\Users\Scott\Desktop\Scotts\College Homework\egr 103\Final Project\pictures\IMG_072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38534" y="914400"/>
            <a:ext cx="2955336" cy="3962400"/>
          </a:xfrm>
          <a:prstGeom prst="rect">
            <a:avLst/>
          </a:prstGeom>
          <a:noFill/>
        </p:spPr>
      </p:pic>
      <p:pic>
        <p:nvPicPr>
          <p:cNvPr id="16" name="Stability_Test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2743200" y="2362200"/>
            <a:ext cx="3149600" cy="2362200"/>
          </a:xfrm>
          <a:prstGeom prst="rect">
            <a:avLst/>
          </a:prstGeom>
        </p:spPr>
      </p:pic>
      <p:pic>
        <p:nvPicPr>
          <p:cNvPr id="17" name="Lift_Test.wm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8" cstate="print"/>
          <a:stretch>
            <a:fillRect/>
          </a:stretch>
        </p:blipFill>
        <p:spPr>
          <a:xfrm>
            <a:off x="228600" y="3962400"/>
            <a:ext cx="2921000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492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>
                <p:cTn id="2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81000" y="838200"/>
            <a:ext cx="8382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/>
              <a:t>Key difference:   site visit to farm and organic dairy</a:t>
            </a:r>
          </a:p>
          <a:p>
            <a:pPr>
              <a:buFont typeface="Arial" pitchFamily="34" charset="0"/>
              <a:buChar char="•"/>
            </a:pPr>
            <a:endParaRPr lang="en-US" sz="280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5 total design solutions</a:t>
            </a:r>
          </a:p>
          <a:p>
            <a:pPr>
              <a:buFont typeface="Arial" pitchFamily="34" charset="0"/>
              <a:buChar char="•"/>
            </a:pPr>
            <a:endParaRPr lang="en-US" sz="2800" dirty="0" smtClean="0"/>
          </a:p>
          <a:p>
            <a:pPr marL="119063" indent="-119063">
              <a:buFont typeface="Arial" pitchFamily="34" charset="0"/>
              <a:buChar char="•"/>
            </a:pPr>
            <a:r>
              <a:rPr lang="en-US" sz="2800" dirty="0" smtClean="0"/>
              <a:t>Full body harness system for small farm equipment</a:t>
            </a:r>
          </a:p>
          <a:p>
            <a:pPr marL="119063" indent="-119063">
              <a:buFont typeface="Arial" pitchFamily="34" charset="0"/>
              <a:buChar char="•"/>
            </a:pPr>
            <a:endParaRPr lang="en-US" sz="2800" dirty="0" smtClean="0"/>
          </a:p>
        </p:txBody>
      </p:sp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152400" y="152400"/>
            <a:ext cx="8839200" cy="584775"/>
          </a:xfrm>
          <a:prstGeom prst="rect">
            <a:avLst/>
          </a:prstGeom>
          <a:solidFill>
            <a:srgbClr val="4F81B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17375E"/>
                </a:solidFill>
              </a:rPr>
              <a:t>Spring 2011- Featured Design Solutions</a:t>
            </a:r>
            <a:endParaRPr lang="en-US" sz="2800" b="1" dirty="0">
              <a:solidFill>
                <a:prstClr val="white"/>
              </a:solidFill>
            </a:endParaRPr>
          </a:p>
        </p:txBody>
      </p:sp>
      <p:pic>
        <p:nvPicPr>
          <p:cNvPr id="6" name="Picture 4" descr="photo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0"/>
          <a:stretch>
            <a:fillRect/>
          </a:stretch>
        </p:blipFill>
        <p:spPr bwMode="auto">
          <a:xfrm>
            <a:off x="304800" y="3124200"/>
            <a:ext cx="5676122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57200" y="5486400"/>
            <a:ext cx="3886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Multi-use Bionic Arm Agricultural Tool</a:t>
            </a:r>
          </a:p>
        </p:txBody>
      </p:sp>
      <p:pic>
        <p:nvPicPr>
          <p:cNvPr id="5" name="Picture 3" descr="photo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496"/>
          <a:stretch>
            <a:fillRect/>
          </a:stretch>
        </p:blipFill>
        <p:spPr bwMode="auto">
          <a:xfrm>
            <a:off x="4521200" y="4572000"/>
            <a:ext cx="437515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349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152400" y="152400"/>
            <a:ext cx="8839200" cy="584775"/>
          </a:xfrm>
          <a:prstGeom prst="rect">
            <a:avLst/>
          </a:prstGeom>
          <a:solidFill>
            <a:srgbClr val="4F81B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17375E"/>
                </a:solidFill>
              </a:rPr>
              <a:t>Spring 2011- Featured Design Solutions</a:t>
            </a:r>
            <a:endParaRPr lang="en-US" sz="2800" b="1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8600" y="3581400"/>
            <a:ext cx="3886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Interchangeable shovel head with screw in handle</a:t>
            </a:r>
          </a:p>
        </p:txBody>
      </p:sp>
      <p:pic>
        <p:nvPicPr>
          <p:cNvPr id="8" name="Picture 7" descr="0412111733-0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38200"/>
            <a:ext cx="38862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914400"/>
            <a:ext cx="3560035" cy="396795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800600" y="4876800"/>
            <a:ext cx="3886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“</a:t>
            </a:r>
            <a:r>
              <a:rPr lang="en-US" sz="2400" dirty="0" err="1" smtClean="0"/>
              <a:t>Whippington</a:t>
            </a:r>
            <a:r>
              <a:rPr lang="en-US" sz="2400" dirty="0" smtClean="0"/>
              <a:t>”- articulating tool with interchangeable attachments</a:t>
            </a:r>
          </a:p>
        </p:txBody>
      </p:sp>
      <p:pic>
        <p:nvPicPr>
          <p:cNvPr id="15" name="Content Placeholder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13"/>
          <a:stretch>
            <a:fillRect/>
          </a:stretch>
        </p:blipFill>
        <p:spPr>
          <a:xfrm>
            <a:off x="1295400" y="4495800"/>
            <a:ext cx="3302000" cy="1884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49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152400" y="152400"/>
            <a:ext cx="8839200" cy="584775"/>
          </a:xfrm>
          <a:prstGeom prst="rect">
            <a:avLst/>
          </a:prstGeom>
          <a:solidFill>
            <a:srgbClr val="4F81B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17375E"/>
                </a:solidFill>
              </a:rPr>
              <a:t>Spring 2011- Featured Design Solutions</a:t>
            </a:r>
            <a:endParaRPr lang="en-US" sz="2800" b="1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90800" y="3200400"/>
            <a:ext cx="3886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Double-hinged Feed Cart</a:t>
            </a:r>
          </a:p>
        </p:txBody>
      </p:sp>
      <p:pic>
        <p:nvPicPr>
          <p:cNvPr id="11" name="Picture 4" descr="IMG00097-20110415-163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84"/>
          <a:stretch>
            <a:fillRect/>
          </a:stretch>
        </p:blipFill>
        <p:spPr bwMode="auto">
          <a:xfrm>
            <a:off x="387485" y="914400"/>
            <a:ext cx="4325566" cy="22098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IMG00098-20110415-163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73"/>
          <a:stretch>
            <a:fillRect/>
          </a:stretch>
        </p:blipFill>
        <p:spPr bwMode="auto">
          <a:xfrm>
            <a:off x="4953000" y="914400"/>
            <a:ext cx="3886200" cy="2227587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IMG00099-20110415-163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54"/>
          <a:stretch>
            <a:fillRect/>
          </a:stretch>
        </p:blipFill>
        <p:spPr bwMode="auto">
          <a:xfrm>
            <a:off x="309715" y="3733800"/>
            <a:ext cx="4387645" cy="2667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IMG00100-20110415-164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3700462"/>
            <a:ext cx="3905250" cy="292893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349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81000" y="838200"/>
            <a:ext cx="8382000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itchFamily="34" charset="0"/>
              <a:buChar char="•"/>
            </a:pPr>
            <a:r>
              <a:rPr lang="en-US" sz="2800" dirty="0" smtClean="0"/>
              <a:t>Key difference:   more limitations, sustainability, cognitive disabilities</a:t>
            </a:r>
          </a:p>
          <a:p>
            <a:pPr>
              <a:buFont typeface="Arial" pitchFamily="34" charset="0"/>
              <a:buChar char="•"/>
            </a:pPr>
            <a:endParaRPr lang="en-US" sz="160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7 total design solutions</a:t>
            </a:r>
          </a:p>
          <a:p>
            <a:pPr>
              <a:buFont typeface="Arial" pitchFamily="34" charset="0"/>
              <a:buChar char="•"/>
            </a:pPr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Others: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/>
              <a:t>Small farm </a:t>
            </a:r>
            <a:r>
              <a:rPr lang="en-US" sz="2800" dirty="0" err="1" smtClean="0"/>
              <a:t>biodigester</a:t>
            </a:r>
            <a:endParaRPr lang="en-US" sz="2800" dirty="0" smtClean="0"/>
          </a:p>
          <a:p>
            <a:pPr lvl="1">
              <a:buFont typeface="Arial" pitchFamily="34" charset="0"/>
              <a:buChar char="•"/>
            </a:pPr>
            <a:r>
              <a:rPr lang="en-US" sz="2800" dirty="0" smtClean="0"/>
              <a:t>Wheelchair tool caddy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/>
              <a:t>Reusable, durable </a:t>
            </a:r>
          </a:p>
          <a:p>
            <a:pPr marL="627063"/>
            <a:r>
              <a:rPr lang="en-US" sz="2800" dirty="0" smtClean="0"/>
              <a:t>wheelchair covers</a:t>
            </a:r>
          </a:p>
          <a:p>
            <a:pPr marL="627063" indent="-163513">
              <a:buFont typeface="Arial" pitchFamily="34" charset="0"/>
              <a:buChar char="•"/>
            </a:pPr>
            <a:r>
              <a:rPr lang="en-US" sz="2800" dirty="0" smtClean="0"/>
              <a:t>Portable power for </a:t>
            </a:r>
          </a:p>
          <a:p>
            <a:pPr marL="627063"/>
            <a:r>
              <a:rPr lang="en-US" sz="2800" dirty="0" smtClean="0"/>
              <a:t>Wheelchair</a:t>
            </a:r>
          </a:p>
          <a:p>
            <a:pPr marL="627063" indent="-163513">
              <a:buFont typeface="Arial" pitchFamily="34" charset="0"/>
              <a:buChar char="•"/>
            </a:pPr>
            <a:r>
              <a:rPr lang="en-US" sz="2800" dirty="0" smtClean="0"/>
              <a:t>Barn rain collection system</a:t>
            </a:r>
          </a:p>
          <a:p>
            <a:pPr marL="119063" indent="-119063">
              <a:buFont typeface="Arial" pitchFamily="34" charset="0"/>
              <a:buChar char="•"/>
            </a:pPr>
            <a:endParaRPr lang="en-US" sz="2800" dirty="0" smtClean="0"/>
          </a:p>
        </p:txBody>
      </p:sp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152400" y="152400"/>
            <a:ext cx="8839200" cy="584775"/>
          </a:xfrm>
          <a:prstGeom prst="rect">
            <a:avLst/>
          </a:prstGeom>
          <a:solidFill>
            <a:srgbClr val="4F81B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17375E"/>
                </a:solidFill>
              </a:rPr>
              <a:t>Fall 2012- Featured Design Solutions</a:t>
            </a:r>
            <a:endParaRPr lang="en-US" sz="2800" b="1" dirty="0">
              <a:solidFill>
                <a:prstClr val="white"/>
              </a:solidFill>
            </a:endParaRPr>
          </a:p>
        </p:txBody>
      </p:sp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3" cstate="print"/>
          <a:srcRect l="8115" t="16667" r="10739" b="16667"/>
          <a:stretch>
            <a:fillRect/>
          </a:stretch>
        </p:blipFill>
        <p:spPr bwMode="auto">
          <a:xfrm>
            <a:off x="5105400" y="1447800"/>
            <a:ext cx="3754582" cy="413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5105400" y="5486400"/>
            <a:ext cx="373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Transport cart </a:t>
            </a:r>
          </a:p>
          <a:p>
            <a:pPr algn="ctr"/>
            <a:r>
              <a:rPr lang="en-US" sz="2400" dirty="0" smtClean="0"/>
              <a:t>(mobility limitations)</a:t>
            </a:r>
          </a:p>
        </p:txBody>
      </p:sp>
    </p:spTree>
    <p:extLst>
      <p:ext uri="{BB962C8B-B14F-4D97-AF65-F5344CB8AC3E}">
        <p14:creationId xmlns:p14="http://schemas.microsoft.com/office/powerpoint/2010/main" val="158349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152400" y="152400"/>
            <a:ext cx="8839200" cy="584775"/>
          </a:xfrm>
          <a:prstGeom prst="rect">
            <a:avLst/>
          </a:prstGeom>
          <a:solidFill>
            <a:srgbClr val="4F81B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17375E"/>
                </a:solidFill>
              </a:rPr>
              <a:t>Fall 2012- Featured Design Solutions</a:t>
            </a:r>
            <a:endParaRPr lang="en-US" sz="2800" b="1" dirty="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/>
          <a:srcRect l="16406" r="7353"/>
          <a:stretch/>
        </p:blipFill>
        <p:spPr>
          <a:xfrm>
            <a:off x="5562600" y="762000"/>
            <a:ext cx="3217138" cy="5178482"/>
          </a:xfrm>
          <a:prstGeom prst="rect">
            <a:avLst/>
          </a:prstGeom>
        </p:spPr>
      </p:pic>
      <p:pic>
        <p:nvPicPr>
          <p:cNvPr id="6" name="EGR 103 Fall 2012 Final004.MO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381000" y="2362200"/>
            <a:ext cx="4775200" cy="35814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14400" y="1143000"/>
            <a:ext cx="3886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Efficient Water Trough Device for Autistic Farmers</a:t>
            </a:r>
          </a:p>
        </p:txBody>
      </p:sp>
    </p:spTree>
    <p:extLst>
      <p:ext uri="{BB962C8B-B14F-4D97-AF65-F5344CB8AC3E}">
        <p14:creationId xmlns:p14="http://schemas.microsoft.com/office/powerpoint/2010/main" val="1583492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17375E"/>
                </a:solidFill>
              </a:rPr>
              <a:t>EGR 103 Engineering Innovation Course 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1600" y="1447800"/>
            <a:ext cx="4572000" cy="2667000"/>
          </a:xfrm>
        </p:spPr>
        <p:txBody>
          <a:bodyPr/>
          <a:lstStyle/>
          <a:p>
            <a:pPr marL="311150" lvl="1" indent="-174625" eaLnBrk="1" hangingPunct="1">
              <a:lnSpc>
                <a:spcPct val="120000"/>
              </a:lnSpc>
              <a:buClr>
                <a:srgbClr val="92D050"/>
              </a:buClr>
              <a:buSzPct val="100000"/>
              <a:buFont typeface="Arial" pitchFamily="34" charset="0"/>
              <a:buChar char="•"/>
            </a:pPr>
            <a:r>
              <a:rPr lang="en-US" sz="2100" b="1" dirty="0" smtClean="0"/>
              <a:t>Engineering design course </a:t>
            </a:r>
          </a:p>
          <a:p>
            <a:pPr marL="311150" lvl="1" indent="-174625" eaLnBrk="1" hangingPunct="1">
              <a:buClr>
                <a:srgbClr val="92D050"/>
              </a:buClr>
              <a:buSzPct val="100000"/>
              <a:buFont typeface="Arial" pitchFamily="34" charset="0"/>
              <a:buChar char="•"/>
            </a:pPr>
            <a:r>
              <a:rPr lang="en-US" sz="2100" b="1" dirty="0" smtClean="0"/>
              <a:t>University of Dayton (UD)          </a:t>
            </a:r>
          </a:p>
          <a:p>
            <a:pPr marL="311150" lvl="1" indent="-174625" eaLnBrk="1" hangingPunct="1">
              <a:buClr>
                <a:srgbClr val="92D050"/>
              </a:buClr>
              <a:buSzPct val="100000"/>
              <a:buNone/>
            </a:pPr>
            <a:r>
              <a:rPr lang="en-US" sz="2100" b="1" dirty="0" smtClean="0"/>
              <a:t>	first –year engineering students </a:t>
            </a:r>
          </a:p>
          <a:p>
            <a:pPr marL="311150" lvl="1" indent="-174625" eaLnBrk="1" hangingPunct="1">
              <a:lnSpc>
                <a:spcPct val="120000"/>
              </a:lnSpc>
              <a:buClr>
                <a:srgbClr val="92D050"/>
              </a:buClr>
              <a:buSzPct val="100000"/>
              <a:buFont typeface="Arial" pitchFamily="34" charset="0"/>
              <a:buChar char="•"/>
            </a:pPr>
            <a:r>
              <a:rPr lang="en-US" sz="2100" b="1" dirty="0" smtClean="0"/>
              <a:t>Project-based learning</a:t>
            </a:r>
          </a:p>
          <a:p>
            <a:pPr marL="311150" lvl="1" indent="-174625" eaLnBrk="1" hangingPunct="1">
              <a:lnSpc>
                <a:spcPct val="120000"/>
              </a:lnSpc>
              <a:buClr>
                <a:srgbClr val="92D050"/>
              </a:buClr>
              <a:buSzPct val="100000"/>
              <a:buFont typeface="Arial" pitchFamily="34" charset="0"/>
              <a:buChar char="•"/>
            </a:pPr>
            <a:r>
              <a:rPr lang="en-US" sz="2100" b="1" dirty="0" smtClean="0"/>
              <a:t>Service-learning</a:t>
            </a:r>
          </a:p>
          <a:p>
            <a:pPr marL="311150" lvl="1" indent="-174625" eaLnBrk="1" hangingPunct="1">
              <a:lnSpc>
                <a:spcPct val="120000"/>
              </a:lnSpc>
              <a:buClr>
                <a:srgbClr val="92D050"/>
              </a:buClr>
              <a:buSzPct val="100000"/>
              <a:buFont typeface="Arial" pitchFamily="34" charset="0"/>
              <a:buChar char="•"/>
            </a:pPr>
            <a:r>
              <a:rPr lang="en-US" sz="2100" b="1" dirty="0" smtClean="0"/>
              <a:t>Client- student interaction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648200" y="1447800"/>
            <a:ext cx="42672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11150" marR="0" lvl="1" indent="-174625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SzPct val="100000"/>
              <a:buFont typeface="Arial" pitchFamily="34" charset="0"/>
              <a:buChar char="–"/>
              <a:tabLst/>
              <a:defRPr/>
            </a:pPr>
            <a:endParaRPr kumimoji="0" lang="en-US" sz="22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3352800"/>
            <a:ext cx="1600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Innovation</a:t>
            </a:r>
            <a:endParaRPr lang="en-US" dirty="0"/>
          </a:p>
        </p:txBody>
      </p:sp>
      <p:pic>
        <p:nvPicPr>
          <p:cNvPr id="46087" name="Picture 7"/>
          <p:cNvPicPr>
            <a:picLocks noChangeAspect="1" noChangeArrowheads="1"/>
          </p:cNvPicPr>
          <p:nvPr/>
        </p:nvPicPr>
        <p:blipFill>
          <a:blip r:embed="rId3" cstate="print"/>
          <a:srcRect l="18941" r="18408"/>
          <a:stretch>
            <a:fillRect/>
          </a:stretch>
        </p:blipFill>
        <p:spPr bwMode="auto">
          <a:xfrm>
            <a:off x="5791200" y="1447800"/>
            <a:ext cx="3124200" cy="3065167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</p:spPr>
      </p:pic>
      <p:grpSp>
        <p:nvGrpSpPr>
          <p:cNvPr id="33" name="Group 32"/>
          <p:cNvGrpSpPr/>
          <p:nvPr/>
        </p:nvGrpSpPr>
        <p:grpSpPr>
          <a:xfrm>
            <a:off x="3657600" y="4114800"/>
            <a:ext cx="1676400" cy="2286000"/>
            <a:chOff x="3124200" y="4114800"/>
            <a:chExt cx="1676400" cy="2286000"/>
          </a:xfrm>
        </p:grpSpPr>
        <p:sp>
          <p:nvSpPr>
            <p:cNvPr id="25" name="TextBox 24"/>
            <p:cNvSpPr txBox="1"/>
            <p:nvPr/>
          </p:nvSpPr>
          <p:spPr>
            <a:xfrm>
              <a:off x="3200400" y="6019800"/>
              <a:ext cx="16002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Teambuilding</a:t>
              </a:r>
              <a:endParaRPr lang="en-US" dirty="0"/>
            </a:p>
          </p:txBody>
        </p:sp>
        <p:sp>
          <p:nvSpPr>
            <p:cNvPr id="26" name="Oval 25"/>
            <p:cNvSpPr/>
            <p:nvPr/>
          </p:nvSpPr>
          <p:spPr>
            <a:xfrm>
              <a:off x="3124200" y="4114800"/>
              <a:ext cx="1676400" cy="1905000"/>
            </a:xfrm>
            <a:prstGeom prst="ellipse">
              <a:avLst/>
            </a:prstGeom>
            <a:blipFill>
              <a:blip r:embed="rId4" cstate="print"/>
              <a:stretch>
                <a:fillRect/>
              </a:stretch>
            </a:blip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Rounded Rectangle 29"/>
          <p:cNvSpPr/>
          <p:nvPr/>
        </p:nvSpPr>
        <p:spPr>
          <a:xfrm>
            <a:off x="381000" y="1676400"/>
            <a:ext cx="1143000" cy="1676400"/>
          </a:xfrm>
          <a:prstGeom prst="round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/>
          <p:cNvGrpSpPr/>
          <p:nvPr/>
        </p:nvGrpSpPr>
        <p:grpSpPr>
          <a:xfrm>
            <a:off x="304800" y="4114800"/>
            <a:ext cx="2667000" cy="2286000"/>
            <a:chOff x="304800" y="4114800"/>
            <a:chExt cx="2667000" cy="2286000"/>
          </a:xfrm>
        </p:grpSpPr>
        <p:grpSp>
          <p:nvGrpSpPr>
            <p:cNvPr id="22" name="Group 21"/>
            <p:cNvGrpSpPr/>
            <p:nvPr/>
          </p:nvGrpSpPr>
          <p:grpSpPr>
            <a:xfrm>
              <a:off x="304800" y="4191000"/>
              <a:ext cx="2667000" cy="2209800"/>
              <a:chOff x="533400" y="4191000"/>
              <a:chExt cx="2667000" cy="2209800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762000" y="4191000"/>
                <a:ext cx="2362200" cy="2057400"/>
                <a:chOff x="762000" y="4191000"/>
                <a:chExt cx="2362200" cy="2057400"/>
              </a:xfrm>
            </p:grpSpPr>
            <p:pic>
              <p:nvPicPr>
                <p:cNvPr id="19" name="Picture 18" descr="C:\Users\House\AppData\Local\Microsoft\Windows\Temporary Internet Files\Content.IE5\1M59Q548\MP900446452[1].jpg"/>
                <p:cNvPicPr/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762000" y="4191000"/>
                  <a:ext cx="1409700" cy="12954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6" name="Picture 15" descr="C:\Users\House\AppData\Local\Microsoft\Windows\Temporary Internet Files\Content.IE5\1M59Q548\MC900432636[1].png"/>
                <p:cNvPicPr/>
                <p:nvPr/>
              </p:nvPicPr>
              <p:blipFill>
                <a:blip r:embed="rId7" cstate="print"/>
                <a:srcRect/>
                <a:stretch>
                  <a:fillRect/>
                </a:stretch>
              </p:blipFill>
              <p:spPr bwMode="auto">
                <a:xfrm rot="9679991" flipV="1">
                  <a:off x="772847" y="4811210"/>
                  <a:ext cx="1219200" cy="122047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8" name="Picture 17" descr="C:\Users\House\AppData\Local\Microsoft\Windows\Temporary Internet Files\Content.IE5\6WQES28K\MC900383516[1].wmf"/>
                <p:cNvPicPr/>
                <p:nvPr/>
              </p:nvPicPr>
              <p:blipFill>
                <a:blip r:embed="rId8" cstate="print"/>
                <a:srcRect/>
                <a:stretch>
                  <a:fillRect/>
                </a:stretch>
              </p:blipFill>
              <p:spPr bwMode="auto">
                <a:xfrm>
                  <a:off x="2085975" y="4191000"/>
                  <a:ext cx="962025" cy="12001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7" name="Picture 16" descr="C:\Users\House\AppData\Local\Microsoft\Windows\Temporary Internet Files\Content.IE5\6RJ0ZF49\MC900432664[1].png"/>
                <p:cNvPicPr/>
                <p:nvPr/>
              </p:nvPicPr>
              <p:blipFill>
                <a:blip r:embed="rId9" cstate="print"/>
                <a:srcRect/>
                <a:stretch>
                  <a:fillRect/>
                </a:stretch>
              </p:blipFill>
              <p:spPr bwMode="auto">
                <a:xfrm>
                  <a:off x="1828800" y="4953000"/>
                  <a:ext cx="1295400" cy="12954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20" name="TextBox 19"/>
              <p:cNvSpPr txBox="1"/>
              <p:nvPr/>
            </p:nvSpPr>
            <p:spPr>
              <a:xfrm>
                <a:off x="533400" y="6019800"/>
                <a:ext cx="2667000" cy="381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Project Management</a:t>
                </a:r>
                <a:endParaRPr lang="en-US" dirty="0"/>
              </a:p>
            </p:txBody>
          </p:sp>
        </p:grpSp>
        <p:sp>
          <p:nvSpPr>
            <p:cNvPr id="31" name="Rounded Rectangle 30"/>
            <p:cNvSpPr/>
            <p:nvPr/>
          </p:nvSpPr>
          <p:spPr>
            <a:xfrm>
              <a:off x="304800" y="4114800"/>
              <a:ext cx="2667000" cy="1981200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791200" y="4648200"/>
            <a:ext cx="3124200" cy="1740932"/>
            <a:chOff x="5791200" y="4648200"/>
            <a:chExt cx="3124200" cy="1740932"/>
          </a:xfrm>
        </p:grpSpPr>
        <p:sp>
          <p:nvSpPr>
            <p:cNvPr id="37" name="TextBox 36"/>
            <p:cNvSpPr txBox="1"/>
            <p:nvPr/>
          </p:nvSpPr>
          <p:spPr>
            <a:xfrm>
              <a:off x="5791200" y="6019800"/>
              <a:ext cx="3124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Technical Communication</a:t>
              </a:r>
              <a:endParaRPr lang="en-US" dirty="0"/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6172200" y="4648200"/>
              <a:ext cx="2362200" cy="1447800"/>
              <a:chOff x="5943600" y="4648200"/>
              <a:chExt cx="2362200" cy="1447800"/>
            </a:xfrm>
          </p:grpSpPr>
          <p:pic>
            <p:nvPicPr>
              <p:cNvPr id="46089" name="Picture 9" descr="C:\Users\House\AppData\Local\Microsoft\Windows\Temporary Internet Files\Content.IE5\6WQES28K\MC900365662[1].wmf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6019800" y="4648200"/>
                <a:ext cx="1323945" cy="1295400"/>
              </a:xfrm>
              <a:prstGeom prst="rect">
                <a:avLst/>
              </a:prstGeom>
              <a:noFill/>
            </p:spPr>
          </p:pic>
          <p:pic>
            <p:nvPicPr>
              <p:cNvPr id="46090" name="Picture 10" descr="C:\Users\House\AppData\Local\Microsoft\Windows\Temporary Internet Files\Content.IE5\CY3CG2GR\MC900030044[1].wmf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7162800" y="4648200"/>
                <a:ext cx="1091830" cy="1219200"/>
              </a:xfrm>
              <a:prstGeom prst="rect">
                <a:avLst/>
              </a:prstGeom>
              <a:noFill/>
            </p:spPr>
          </p:pic>
          <p:sp>
            <p:nvSpPr>
              <p:cNvPr id="38" name="Rounded Rectangle 37"/>
              <p:cNvSpPr/>
              <p:nvPr/>
            </p:nvSpPr>
            <p:spPr>
              <a:xfrm>
                <a:off x="5943600" y="4648200"/>
                <a:ext cx="2362200" cy="1447800"/>
              </a:xfrm>
              <a:prstGeom prst="roundRect">
                <a:avLst/>
              </a:pr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81000" y="838200"/>
            <a:ext cx="83820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/>
              <a:t>Key difference:   greenhouse/nursery site visit</a:t>
            </a:r>
          </a:p>
          <a:p>
            <a:pPr>
              <a:buFont typeface="Arial" pitchFamily="34" charset="0"/>
              <a:buChar char="•"/>
            </a:pPr>
            <a:endParaRPr lang="en-US" sz="280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8 total design solutions</a:t>
            </a:r>
          </a:p>
          <a:p>
            <a:pPr>
              <a:buFont typeface="Arial" pitchFamily="34" charset="0"/>
              <a:buChar char="•"/>
            </a:pPr>
            <a:endParaRPr lang="en-US" sz="280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Other designs: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/>
              <a:t>Compression shirt for</a:t>
            </a:r>
          </a:p>
          <a:p>
            <a:pPr lvl="1" indent="169863"/>
            <a:r>
              <a:rPr lang="en-US" sz="2800" dirty="0" smtClean="0"/>
              <a:t>Back support</a:t>
            </a:r>
          </a:p>
          <a:p>
            <a:pPr lvl="1" indent="169863"/>
            <a:endParaRPr lang="en-US" sz="2800" dirty="0" smtClean="0"/>
          </a:p>
          <a:p>
            <a:pPr lvl="1" indent="169863">
              <a:buFont typeface="Arial" pitchFamily="34" charset="0"/>
              <a:buChar char="•"/>
            </a:pPr>
            <a:r>
              <a:rPr lang="en-US" sz="2800" dirty="0" smtClean="0"/>
              <a:t>Tabletop slider to reach </a:t>
            </a:r>
          </a:p>
          <a:p>
            <a:pPr lvl="1" indent="169863"/>
            <a:r>
              <a:rPr lang="en-US" sz="2800" dirty="0" smtClean="0"/>
              <a:t>across greenhouse rows</a:t>
            </a:r>
          </a:p>
          <a:p>
            <a:pPr lvl="1" indent="169863">
              <a:buFont typeface="Arial" pitchFamily="34" charset="0"/>
              <a:buChar char="•"/>
            </a:pPr>
            <a:endParaRPr lang="en-US" sz="2800" dirty="0" smtClean="0"/>
          </a:p>
          <a:p>
            <a:pPr>
              <a:buFont typeface="Arial" pitchFamily="34" charset="0"/>
              <a:buChar char="•"/>
            </a:pPr>
            <a:endParaRPr lang="en-US" sz="2800" dirty="0" smtClean="0"/>
          </a:p>
          <a:p>
            <a:pPr marL="119063" indent="-119063">
              <a:buFont typeface="Arial" pitchFamily="34" charset="0"/>
              <a:buChar char="•"/>
            </a:pPr>
            <a:endParaRPr lang="en-US" sz="2800" dirty="0" smtClean="0"/>
          </a:p>
        </p:txBody>
      </p:sp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152400" y="152400"/>
            <a:ext cx="8839200" cy="584775"/>
          </a:xfrm>
          <a:prstGeom prst="rect">
            <a:avLst/>
          </a:prstGeom>
          <a:solidFill>
            <a:srgbClr val="4F81B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17375E"/>
                </a:solidFill>
              </a:rPr>
              <a:t>Spring 2013- Featured Design Solutions</a:t>
            </a:r>
            <a:endParaRPr lang="en-US" sz="2800" b="1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53000" y="5867400"/>
            <a:ext cx="3886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Rail Hydration System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5181600" y="1371600"/>
            <a:ext cx="3276600" cy="4386854"/>
            <a:chOff x="5181600" y="1371600"/>
            <a:chExt cx="3276600" cy="4386854"/>
          </a:xfrm>
        </p:grpSpPr>
        <p:pic>
          <p:nvPicPr>
            <p:cNvPr id="5" name="Picture 2" descr="C:\Users\Nash\Pictures\Dayton Semester 2 (Frosh)\The Pledge Daze\056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1600" y="1371600"/>
              <a:ext cx="3276600" cy="43868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/>
            <p:cNvSpPr/>
            <p:nvPr/>
          </p:nvSpPr>
          <p:spPr>
            <a:xfrm>
              <a:off x="6096000" y="3200400"/>
              <a:ext cx="304800" cy="609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8349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152400" y="152400"/>
            <a:ext cx="8839200" cy="584775"/>
          </a:xfrm>
          <a:prstGeom prst="rect">
            <a:avLst/>
          </a:prstGeom>
          <a:solidFill>
            <a:srgbClr val="4F81B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17375E"/>
                </a:solidFill>
              </a:rPr>
              <a:t>Spring 2013- Featured Design Solutions</a:t>
            </a:r>
            <a:endParaRPr lang="en-US" sz="2800" b="1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95800" y="5257800"/>
            <a:ext cx="43787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Adaptable Crop Transport Cart</a:t>
            </a:r>
          </a:p>
        </p:txBody>
      </p:sp>
      <p:pic>
        <p:nvPicPr>
          <p:cNvPr id="5" name="Picture 3" descr="C:\Users\Andy Carfagna\AppData\Local\Microsoft\Windows\Temporary Internet Files\Content.IE5\22Q1SNQB\phot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5" r="25312" b="11765"/>
          <a:stretch>
            <a:fillRect/>
          </a:stretch>
        </p:blipFill>
        <p:spPr bwMode="auto">
          <a:xfrm rot="5400000">
            <a:off x="58615" y="1312985"/>
            <a:ext cx="3387969" cy="259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Andy Carfagna\AppData\Local\Microsoft\Windows\Temporary Internet Files\Content.IE5\VZBBO2JF\phot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838200"/>
            <a:ext cx="4285058" cy="3200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Andy Carfagna\AppData\Local\Microsoft\Windows\Temporary Internet Files\Content.IE5\SULN1UPG\phot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4"/>
          <a:stretch>
            <a:fillRect/>
          </a:stretch>
        </p:blipFill>
        <p:spPr bwMode="auto">
          <a:xfrm>
            <a:off x="2022236" y="4267200"/>
            <a:ext cx="2321164" cy="2286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349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152400" y="152400"/>
            <a:ext cx="8839200" cy="584775"/>
          </a:xfrm>
          <a:prstGeom prst="rect">
            <a:avLst/>
          </a:prstGeom>
          <a:solidFill>
            <a:srgbClr val="4F81B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17375E"/>
                </a:solidFill>
              </a:rPr>
              <a:t>Spring 2013- Featured Design Solutions</a:t>
            </a:r>
            <a:endParaRPr lang="en-US" sz="2800" b="1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81400" y="5791200"/>
            <a:ext cx="16568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T-pin Hitch</a:t>
            </a:r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0" t="10439" r="12448" b="-2198"/>
          <a:stretch/>
        </p:blipFill>
        <p:spPr>
          <a:xfrm>
            <a:off x="304800" y="990600"/>
            <a:ext cx="4029931" cy="487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Content Placeholder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76" t="2416" r="17701" b="105"/>
          <a:stretch/>
        </p:blipFill>
        <p:spPr>
          <a:xfrm>
            <a:off x="4876800" y="914400"/>
            <a:ext cx="3810000" cy="48507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58349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152400" y="152400"/>
            <a:ext cx="8839200" cy="584775"/>
          </a:xfrm>
          <a:prstGeom prst="rect">
            <a:avLst/>
          </a:prstGeom>
          <a:solidFill>
            <a:srgbClr val="4F81B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17375E"/>
                </a:solidFill>
              </a:rPr>
              <a:t>Spring 2013- Featured Design Solutions</a:t>
            </a:r>
            <a:endParaRPr lang="en-US" sz="2800" b="1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43200" y="5791200"/>
            <a:ext cx="37405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Greenhouse Grabber Tool</a:t>
            </a:r>
          </a:p>
        </p:txBody>
      </p:sp>
      <p:pic>
        <p:nvPicPr>
          <p:cNvPr id="6" name="Testing video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447800" y="914400"/>
            <a:ext cx="64008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492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152400" y="152400"/>
            <a:ext cx="8839200" cy="584775"/>
          </a:xfrm>
          <a:prstGeom prst="rect">
            <a:avLst/>
          </a:prstGeom>
          <a:solidFill>
            <a:srgbClr val="4F81B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17375E"/>
                </a:solidFill>
              </a:rPr>
              <a:t>Spring 2013- Featured Design Solutions</a:t>
            </a:r>
            <a:endParaRPr lang="en-US" sz="2800" b="1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43000" y="5867400"/>
            <a:ext cx="17940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Hook Glove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14400"/>
            <a:ext cx="3511550" cy="4932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914400"/>
            <a:ext cx="3714750" cy="4953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037071" y="5867400"/>
            <a:ext cx="34211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Retractable Utility Cane</a:t>
            </a:r>
          </a:p>
        </p:txBody>
      </p:sp>
    </p:spTree>
    <p:extLst>
      <p:ext uri="{BB962C8B-B14F-4D97-AF65-F5344CB8AC3E}">
        <p14:creationId xmlns:p14="http://schemas.microsoft.com/office/powerpoint/2010/main" val="158349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152400" y="152400"/>
            <a:ext cx="8839200" cy="584775"/>
          </a:xfrm>
          <a:prstGeom prst="rect">
            <a:avLst/>
          </a:prstGeom>
          <a:solidFill>
            <a:srgbClr val="4F81B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17375E"/>
                </a:solidFill>
              </a:rPr>
              <a:t>Fall 2013- Featured Design Solutions</a:t>
            </a:r>
            <a:endParaRPr lang="en-US" sz="2800" b="1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1143000"/>
            <a:ext cx="83820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itchFamily="34" charset="0"/>
              <a:buChar char="•"/>
            </a:pPr>
            <a:r>
              <a:rPr lang="en-US" sz="2800" dirty="0" smtClean="0"/>
              <a:t>Key difference:   Most agriculture experience of any prior semester of students; farm-dairy site visit </a:t>
            </a:r>
          </a:p>
          <a:p>
            <a:pPr>
              <a:buFont typeface="Arial" pitchFamily="34" charset="0"/>
              <a:buChar char="•"/>
            </a:pPr>
            <a:endParaRPr lang="en-US" sz="280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6 total design solutions</a:t>
            </a:r>
          </a:p>
          <a:p>
            <a:pPr>
              <a:buFont typeface="Arial" pitchFamily="34" charset="0"/>
              <a:buChar char="•"/>
            </a:pPr>
            <a:endParaRPr lang="en-US" sz="280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Other designs: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/>
              <a:t>Modified wrist brace-arthritis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/>
              <a:t>Universal handle controls for</a:t>
            </a:r>
          </a:p>
          <a:p>
            <a:pPr lvl="1" indent="115888"/>
            <a:r>
              <a:rPr lang="en-US" sz="2800" dirty="0" smtClean="0"/>
              <a:t>Tractors</a:t>
            </a:r>
          </a:p>
          <a:p>
            <a:pPr lvl="1" indent="115888">
              <a:buFont typeface="Arial" pitchFamily="34" charset="0"/>
              <a:buChar char="•"/>
            </a:pPr>
            <a:r>
              <a:rPr lang="en-US" sz="2800" dirty="0" smtClean="0"/>
              <a:t>Water runoff filtration system</a:t>
            </a:r>
          </a:p>
          <a:p>
            <a:pPr lvl="1" indent="115888">
              <a:buFont typeface="Arial" pitchFamily="34" charset="0"/>
              <a:buChar char="•"/>
            </a:pPr>
            <a:r>
              <a:rPr lang="en-US" sz="2800" dirty="0" smtClean="0"/>
              <a:t>Riding mower harness system</a:t>
            </a:r>
          </a:p>
        </p:txBody>
      </p:sp>
    </p:spTree>
    <p:extLst>
      <p:ext uri="{BB962C8B-B14F-4D97-AF65-F5344CB8AC3E}">
        <p14:creationId xmlns:p14="http://schemas.microsoft.com/office/powerpoint/2010/main" val="158349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152400" y="152400"/>
            <a:ext cx="8839200" cy="584775"/>
          </a:xfrm>
          <a:prstGeom prst="rect">
            <a:avLst/>
          </a:prstGeom>
          <a:solidFill>
            <a:srgbClr val="4F81B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17375E"/>
                </a:solidFill>
              </a:rPr>
              <a:t>Fall 2013- Featured Design Solutions</a:t>
            </a:r>
            <a:endParaRPr lang="en-US" sz="2800" b="1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3400" y="5939135"/>
            <a:ext cx="80010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Sensor to Alert/Prevent Tractor Overturns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667000"/>
            <a:ext cx="4867586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01396"/>
            <a:ext cx="5762309" cy="3951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349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152400" y="152400"/>
            <a:ext cx="8839200" cy="584775"/>
          </a:xfrm>
          <a:prstGeom prst="rect">
            <a:avLst/>
          </a:prstGeom>
          <a:solidFill>
            <a:srgbClr val="4F81B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17375E"/>
                </a:solidFill>
              </a:rPr>
              <a:t>Fall 2013- Featured Design Solutions</a:t>
            </a:r>
            <a:endParaRPr lang="en-US" sz="2800" b="1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33799" y="4572000"/>
            <a:ext cx="51816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Universal Lap Holder/Garden Seat/Garden Kneeler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7000" y="1397000"/>
            <a:ext cx="3860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7" t="20821" r="14715" b="11912"/>
          <a:stretch>
            <a:fillRect/>
          </a:stretch>
        </p:blipFill>
        <p:spPr bwMode="auto">
          <a:xfrm>
            <a:off x="3810000" y="838200"/>
            <a:ext cx="4343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3" t="9687" r="7972" b="6357"/>
          <a:stretch>
            <a:fillRect/>
          </a:stretch>
        </p:blipFill>
        <p:spPr bwMode="auto">
          <a:xfrm>
            <a:off x="609600" y="4114800"/>
            <a:ext cx="2998176" cy="2514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349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152400" y="152400"/>
            <a:ext cx="8839200" cy="584775"/>
          </a:xfrm>
          <a:prstGeom prst="rect">
            <a:avLst/>
          </a:prstGeom>
          <a:solidFill>
            <a:srgbClr val="4F81B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17375E"/>
                </a:solidFill>
              </a:rPr>
              <a:t>Spring 2014- Potential Design Solutions</a:t>
            </a:r>
            <a:endParaRPr lang="en-US" sz="2800" b="1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838200"/>
            <a:ext cx="83820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itchFamily="34" charset="0"/>
              <a:buChar char="•"/>
            </a:pPr>
            <a:r>
              <a:rPr lang="en-US" sz="2800" dirty="0" smtClean="0"/>
              <a:t>Key difference:   most students with no agriculture experience</a:t>
            </a:r>
          </a:p>
          <a:p>
            <a:pPr>
              <a:buFont typeface="Arial" pitchFamily="34" charset="0"/>
              <a:buChar char="•"/>
            </a:pPr>
            <a:endParaRPr lang="en-US" sz="280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7 total proposed design solutions</a:t>
            </a:r>
          </a:p>
          <a:p>
            <a:pPr>
              <a:buFont typeface="Arial" pitchFamily="34" charset="0"/>
              <a:buChar char="•"/>
            </a:pPr>
            <a:endParaRPr lang="en-US" sz="280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Potential designs: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/>
              <a:t>Mobility cart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/>
              <a:t>Support belt for posture and back support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/>
              <a:t>Rain collection system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/>
              <a:t>Greenhouse mobility harness lift system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/>
              <a:t>Versatile utility glove</a:t>
            </a:r>
          </a:p>
        </p:txBody>
      </p:sp>
    </p:spTree>
    <p:extLst>
      <p:ext uri="{BB962C8B-B14F-4D97-AF65-F5344CB8AC3E}">
        <p14:creationId xmlns:p14="http://schemas.microsoft.com/office/powerpoint/2010/main" val="158349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hape 35"/>
          <p:cNvPicPr preferRelativeResize="0"/>
          <p:nvPr/>
        </p:nvPicPr>
        <p:blipFill>
          <a:blip r:embed="rId3" cstate="print"/>
          <a:srcRect l="21555"/>
          <a:stretch>
            <a:fillRect/>
          </a:stretch>
        </p:blipFill>
        <p:spPr>
          <a:xfrm>
            <a:off x="4572000" y="3124200"/>
            <a:ext cx="4278336" cy="3238500"/>
          </a:xfrm>
          <a:prstGeom prst="rect">
            <a:avLst/>
          </a:prstGeom>
        </p:spPr>
      </p:pic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152400" y="152400"/>
            <a:ext cx="8839200" cy="584775"/>
          </a:xfrm>
          <a:prstGeom prst="rect">
            <a:avLst/>
          </a:prstGeom>
          <a:solidFill>
            <a:srgbClr val="4F81B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17375E"/>
                </a:solidFill>
              </a:rPr>
              <a:t>Spring 2014- Potential Design Solutions</a:t>
            </a:r>
            <a:endParaRPr lang="en-US" sz="2800" b="1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4876800"/>
            <a:ext cx="457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Rain Barrel- Water Collection System for Mission of Mary </a:t>
            </a:r>
          </a:p>
          <a:p>
            <a:pPr algn="ctr"/>
            <a:r>
              <a:rPr lang="en-US" sz="2400" dirty="0" smtClean="0"/>
              <a:t>Cooperative (urban farm)</a:t>
            </a:r>
          </a:p>
        </p:txBody>
      </p:sp>
      <p:pic>
        <p:nvPicPr>
          <p:cNvPr id="9" name="Shape 106"/>
          <p:cNvPicPr preferRelativeResize="0"/>
          <p:nvPr/>
        </p:nvPicPr>
        <p:blipFill>
          <a:blip r:embed="rId4" cstate="print"/>
          <a:stretch>
            <a:fillRect/>
          </a:stretch>
        </p:blipFill>
        <p:spPr>
          <a:xfrm>
            <a:off x="381000" y="914400"/>
            <a:ext cx="4507500" cy="38723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349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17375E"/>
                </a:solidFill>
              </a:rPr>
              <a:t>Ohio AgrAbility-UD EGR 103 Partnership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1447800"/>
            <a:ext cx="8763000" cy="4876800"/>
          </a:xfrm>
        </p:spPr>
        <p:txBody>
          <a:bodyPr numCol="2"/>
          <a:lstStyle/>
          <a:p>
            <a:pPr eaLnBrk="1" hangingPunct="1">
              <a:lnSpc>
                <a:spcPct val="110000"/>
              </a:lnSpc>
              <a:buClr>
                <a:schemeClr val="tx1"/>
              </a:buClr>
              <a:buSzTx/>
            </a:pPr>
            <a:r>
              <a:rPr lang="en-US" sz="2100" dirty="0" smtClean="0"/>
              <a:t>4-year partnership that began in 2010</a:t>
            </a:r>
          </a:p>
          <a:p>
            <a:pPr eaLnBrk="1" hangingPunct="1">
              <a:lnSpc>
                <a:spcPct val="110000"/>
              </a:lnSpc>
              <a:buClr>
                <a:schemeClr val="tx1"/>
              </a:buClr>
              <a:buSzTx/>
            </a:pPr>
            <a:endParaRPr lang="en-US" sz="700" dirty="0" smtClean="0"/>
          </a:p>
          <a:p>
            <a:pPr eaLnBrk="1" hangingPunct="1">
              <a:lnSpc>
                <a:spcPct val="110000"/>
              </a:lnSpc>
              <a:buClr>
                <a:schemeClr val="tx1"/>
              </a:buClr>
              <a:buSzTx/>
            </a:pPr>
            <a:r>
              <a:rPr lang="en-US" sz="2100" dirty="0" smtClean="0"/>
              <a:t>Ohio AgrAbility served as project client for one section of the EGR 103 course since the Spring 2010 semester (9 semesters)</a:t>
            </a:r>
          </a:p>
          <a:p>
            <a:pPr lvl="1" eaLnBrk="1" hangingPunct="1">
              <a:lnSpc>
                <a:spcPct val="110000"/>
              </a:lnSpc>
              <a:buClr>
                <a:srgbClr val="009900"/>
              </a:buClr>
              <a:buSzTx/>
              <a:buFont typeface="Arial" pitchFamily="34" charset="0"/>
              <a:buChar char="•"/>
            </a:pPr>
            <a:r>
              <a:rPr lang="en-US" sz="1600" dirty="0" smtClean="0"/>
              <a:t>Student interaction</a:t>
            </a:r>
          </a:p>
          <a:p>
            <a:pPr lvl="1" eaLnBrk="1" hangingPunct="1">
              <a:lnSpc>
                <a:spcPct val="110000"/>
              </a:lnSpc>
              <a:buClr>
                <a:srgbClr val="009900"/>
              </a:buClr>
              <a:buSzTx/>
              <a:buFont typeface="Arial" pitchFamily="34" charset="0"/>
              <a:buChar char="•"/>
            </a:pPr>
            <a:r>
              <a:rPr lang="en-US" sz="1600" dirty="0" smtClean="0"/>
              <a:t>Project introduction</a:t>
            </a:r>
          </a:p>
          <a:p>
            <a:pPr lvl="1" eaLnBrk="1" hangingPunct="1">
              <a:lnSpc>
                <a:spcPct val="110000"/>
              </a:lnSpc>
              <a:buClr>
                <a:srgbClr val="009900"/>
              </a:buClr>
              <a:buSzTx/>
              <a:buFont typeface="Arial" pitchFamily="34" charset="0"/>
              <a:buChar char="•"/>
            </a:pPr>
            <a:r>
              <a:rPr lang="en-US" sz="1600" dirty="0" smtClean="0"/>
              <a:t>Scheduling and organizing site visits</a:t>
            </a:r>
          </a:p>
          <a:p>
            <a:pPr lvl="1" eaLnBrk="1" hangingPunct="1">
              <a:lnSpc>
                <a:spcPct val="110000"/>
              </a:lnSpc>
              <a:buClr>
                <a:srgbClr val="009900"/>
              </a:buClr>
              <a:buSzTx/>
              <a:buFont typeface="Arial" pitchFamily="34" charset="0"/>
              <a:buChar char="•"/>
            </a:pPr>
            <a:r>
              <a:rPr lang="en-US" sz="1600" dirty="0" smtClean="0"/>
              <a:t>Connecting with resources and AgrAbility clients</a:t>
            </a:r>
          </a:p>
          <a:p>
            <a:pPr lvl="1" eaLnBrk="1" hangingPunct="1">
              <a:lnSpc>
                <a:spcPct val="110000"/>
              </a:lnSpc>
              <a:buClr>
                <a:srgbClr val="009900"/>
              </a:buClr>
              <a:buSzTx/>
              <a:buFont typeface="Arial" pitchFamily="34" charset="0"/>
              <a:buChar char="•"/>
            </a:pPr>
            <a:r>
              <a:rPr lang="en-US" sz="1600" dirty="0" smtClean="0"/>
              <a:t>Attending presentations and providing feedback</a:t>
            </a:r>
          </a:p>
          <a:p>
            <a:pPr eaLnBrk="1" hangingPunct="1">
              <a:lnSpc>
                <a:spcPct val="110000"/>
              </a:lnSpc>
              <a:buClr>
                <a:schemeClr val="tx1"/>
              </a:buClr>
              <a:buSzTx/>
            </a:pPr>
            <a:r>
              <a:rPr lang="en-US" sz="2100" dirty="0" smtClean="0"/>
              <a:t>UD faculty member, teaching assistant and students</a:t>
            </a:r>
          </a:p>
          <a:p>
            <a:pPr lvl="1" eaLnBrk="1" hangingPunct="1">
              <a:lnSpc>
                <a:spcPct val="110000"/>
              </a:lnSpc>
              <a:buClr>
                <a:srgbClr val="009900"/>
              </a:buClr>
              <a:buSzTx/>
              <a:buFont typeface="Arial" pitchFamily="34" charset="0"/>
              <a:buChar char="•"/>
            </a:pPr>
            <a:r>
              <a:rPr lang="en-US" sz="1600" dirty="0" smtClean="0"/>
              <a:t>Promote and advance </a:t>
            </a:r>
            <a:r>
              <a:rPr lang="en-US" sz="1600" dirty="0" err="1" smtClean="0"/>
              <a:t>AgrAbility’s</a:t>
            </a:r>
            <a:r>
              <a:rPr lang="en-US" sz="1600" dirty="0" smtClean="0"/>
              <a:t> mission </a:t>
            </a:r>
          </a:p>
          <a:p>
            <a:pPr lvl="1" eaLnBrk="1" hangingPunct="1">
              <a:lnSpc>
                <a:spcPct val="110000"/>
              </a:lnSpc>
              <a:buClr>
                <a:srgbClr val="009900"/>
              </a:buClr>
              <a:buSzTx/>
              <a:buFont typeface="Arial" pitchFamily="34" charset="0"/>
              <a:buChar char="•"/>
            </a:pPr>
            <a:r>
              <a:rPr lang="en-US" sz="1600" dirty="0" smtClean="0"/>
              <a:t>Course management (faculty)</a:t>
            </a:r>
          </a:p>
          <a:p>
            <a:pPr lvl="1" eaLnBrk="1" hangingPunct="1">
              <a:lnSpc>
                <a:spcPct val="110000"/>
              </a:lnSpc>
              <a:buClr>
                <a:srgbClr val="009900"/>
              </a:buClr>
              <a:buSzTx/>
              <a:buFont typeface="Arial" pitchFamily="34" charset="0"/>
              <a:buChar char="•"/>
            </a:pPr>
            <a:r>
              <a:rPr lang="en-US" sz="1600" dirty="0" smtClean="0"/>
              <a:t>Project guidance (faculty and TA)</a:t>
            </a:r>
          </a:p>
          <a:p>
            <a:pPr lvl="1" eaLnBrk="1" hangingPunct="1">
              <a:lnSpc>
                <a:spcPct val="110000"/>
              </a:lnSpc>
              <a:buClr>
                <a:srgbClr val="009900"/>
              </a:buClr>
              <a:buSzTx/>
              <a:buFont typeface="Arial" pitchFamily="34" charset="0"/>
              <a:buChar char="•"/>
            </a:pPr>
            <a:r>
              <a:rPr lang="en-US" sz="1600" dirty="0" smtClean="0"/>
              <a:t>Design solutions and prototypes</a:t>
            </a:r>
          </a:p>
          <a:p>
            <a:pPr lvl="1" eaLnBrk="1" hangingPunct="1">
              <a:lnSpc>
                <a:spcPct val="110000"/>
              </a:lnSpc>
              <a:buClr>
                <a:srgbClr val="009900"/>
              </a:buClr>
              <a:buSzTx/>
              <a:buFont typeface="Arial" pitchFamily="34" charset="0"/>
              <a:buChar char="•"/>
            </a:pPr>
            <a:r>
              <a:rPr lang="en-US" sz="1600" dirty="0" smtClean="0"/>
              <a:t>Mentoring (faculty and TA)</a:t>
            </a:r>
          </a:p>
          <a:p>
            <a:pPr lvl="1" eaLnBrk="1" hangingPunct="1">
              <a:lnSpc>
                <a:spcPct val="110000"/>
              </a:lnSpc>
              <a:buClr>
                <a:srgbClr val="009900"/>
              </a:buClr>
              <a:buSzTx/>
              <a:buFont typeface="Arial" pitchFamily="34" charset="0"/>
              <a:buChar char="•"/>
            </a:pPr>
            <a:endParaRPr lang="en-US" sz="1600" dirty="0" smtClean="0"/>
          </a:p>
          <a:p>
            <a:pPr eaLnBrk="1" hangingPunct="1">
              <a:lnSpc>
                <a:spcPct val="110000"/>
              </a:lnSpc>
              <a:buClr>
                <a:schemeClr val="tx1"/>
              </a:buClr>
              <a:buSzTx/>
            </a:pPr>
            <a:endParaRPr lang="en-US" sz="2100" dirty="0" smtClean="0"/>
          </a:p>
          <a:p>
            <a:pPr eaLnBrk="1" hangingPunct="1">
              <a:lnSpc>
                <a:spcPct val="110000"/>
              </a:lnSpc>
              <a:buClr>
                <a:schemeClr val="tx1"/>
              </a:buClr>
              <a:buSzTx/>
            </a:pPr>
            <a:endParaRPr lang="en-US" sz="2100" dirty="0" smtClean="0"/>
          </a:p>
        </p:txBody>
      </p:sp>
      <p:pic>
        <p:nvPicPr>
          <p:cNvPr id="44037" name="Picture 5" descr="C:\Users\House\AppData\Local\Microsoft\Windows\Temporary Internet Files\Content.IE5\6WQES28K\MP910216391[1].png"/>
          <p:cNvPicPr>
            <a:picLocks noChangeAspect="1" noChangeArrowheads="1"/>
          </p:cNvPicPr>
          <p:nvPr/>
        </p:nvPicPr>
        <p:blipFill>
          <a:blip r:embed="rId3" cstate="print"/>
          <a:srcRect l="11773" r="12882" b="16216"/>
          <a:stretch>
            <a:fillRect/>
          </a:stretch>
        </p:blipFill>
        <p:spPr bwMode="auto">
          <a:xfrm>
            <a:off x="5410200" y="4191000"/>
            <a:ext cx="2438400" cy="2362200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4953000" y="4038600"/>
            <a:ext cx="3429000" cy="26670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ButtonPour">
              <a:avLst>
                <a:gd name="adj1" fmla="val 10868707"/>
                <a:gd name="adj2" fmla="val 71675"/>
              </a:avLst>
            </a:prstTxWarp>
            <a:spAutoFit/>
          </a:bodyPr>
          <a:lstStyle/>
          <a:p>
            <a:pPr algn="ctr"/>
            <a:r>
              <a:rPr lang="en-US" sz="5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Ongoing</a:t>
            </a:r>
            <a:endParaRPr lang="en-US" sz="5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00000"/>
              </a:solidFill>
            </a:endParaRPr>
          </a:p>
          <a:p>
            <a:pPr algn="ctr"/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</a:rPr>
              <a:t>Adaptive</a:t>
            </a:r>
          </a:p>
          <a:p>
            <a:pPr algn="ctr"/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</a:rPr>
              <a:t>Collaborative</a:t>
            </a:r>
            <a:endParaRPr lang="en-US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152400" y="152400"/>
            <a:ext cx="8839200" cy="584775"/>
          </a:xfrm>
          <a:prstGeom prst="rect">
            <a:avLst/>
          </a:prstGeom>
          <a:solidFill>
            <a:srgbClr val="4F81B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17375E"/>
                </a:solidFill>
              </a:rPr>
              <a:t>Spring 2014- Potential Design Solutions</a:t>
            </a:r>
            <a:endParaRPr lang="en-US" sz="2800" b="1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4876800"/>
            <a:ext cx="457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Arm Band Utility Cuff/Band for </a:t>
            </a:r>
          </a:p>
          <a:p>
            <a:pPr algn="ctr"/>
            <a:r>
              <a:rPr lang="en-US" sz="2400" dirty="0" smtClean="0"/>
              <a:t>Handling Tools (interchangeable)</a:t>
            </a:r>
          </a:p>
        </p:txBody>
      </p:sp>
      <p:pic>
        <p:nvPicPr>
          <p:cNvPr id="6" name="Content Placeholder 7" descr="Project #2 Design Alternative #3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2" b="932"/>
          <a:stretch>
            <a:fillRect/>
          </a:stretch>
        </p:blipFill>
        <p:spPr bwMode="auto">
          <a:xfrm>
            <a:off x="228600" y="838200"/>
            <a:ext cx="4563997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Screen Shot 2014-03-19 at 5.41.50 PM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929" y="3733800"/>
            <a:ext cx="3155271" cy="2895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953000" y="762000"/>
            <a:ext cx="3962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"Toolbox Menu." </a:t>
            </a:r>
            <a:r>
              <a:rPr lang="en-US" i="1" dirty="0" smtClean="0"/>
              <a:t>The Toolbox: Assistive Technology Database</a:t>
            </a:r>
            <a:r>
              <a:rPr lang="en-US" dirty="0" smtClean="0"/>
              <a:t>. Purdue University, 2013. Web. 27 Feb. 2014.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953000" y="1981200"/>
            <a:ext cx="40386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Field, William E. "Breaking New Ground: Assisting Farmers with Disabilities Through the Application of Assistive Technology." </a:t>
            </a:r>
            <a:r>
              <a:rPr lang="en-US" i="1" dirty="0" smtClean="0"/>
              <a:t>Journal of Mine Action 6.3 Victim Assistance</a:t>
            </a:r>
            <a:r>
              <a:rPr lang="en-US" dirty="0" smtClean="0"/>
              <a:t>. Purdue University, </a:t>
            </a:r>
            <a:r>
              <a:rPr lang="en-US" dirty="0" err="1" smtClean="0"/>
              <a:t>n.d</a:t>
            </a:r>
            <a:r>
              <a:rPr lang="en-US" dirty="0" smtClean="0"/>
              <a:t>. Web. 27 Feb. 2014.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49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400" b="1" dirty="0" smtClean="0">
                <a:solidFill>
                  <a:srgbClr val="17375E"/>
                </a:solidFill>
              </a:rPr>
              <a:t>Student Comments- Fall 2012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1524000"/>
            <a:ext cx="8686800" cy="4800600"/>
          </a:xfrm>
        </p:spPr>
        <p:txBody>
          <a:bodyPr/>
          <a:lstStyle/>
          <a:p>
            <a:pPr marL="225425" indent="-225425" eaLnBrk="1" hangingPunct="1">
              <a:lnSpc>
                <a:spcPct val="110000"/>
              </a:lnSpc>
              <a:buClr>
                <a:schemeClr val="tx1"/>
              </a:buClr>
              <a:buSzTx/>
            </a:pPr>
            <a:r>
              <a:rPr lang="en-US" sz="2500" dirty="0" smtClean="0"/>
              <a:t>What did you like about this course?</a:t>
            </a:r>
          </a:p>
          <a:p>
            <a:pPr marL="500063" lvl="1" indent="-225425" eaLnBrk="1" hangingPunct="1">
              <a:lnSpc>
                <a:spcPct val="110000"/>
              </a:lnSpc>
              <a:buClr>
                <a:schemeClr val="tx1"/>
              </a:buClr>
              <a:buSzTx/>
              <a:buFont typeface="Arial" pitchFamily="34" charset="0"/>
              <a:buChar char="•"/>
            </a:pPr>
            <a:r>
              <a:rPr lang="en-US" sz="2500" dirty="0" smtClean="0"/>
              <a:t>“experience working with team members”  (3 responses)</a:t>
            </a:r>
          </a:p>
          <a:p>
            <a:pPr marL="500063" lvl="1" indent="-225425" eaLnBrk="1" hangingPunct="1">
              <a:lnSpc>
                <a:spcPct val="110000"/>
              </a:lnSpc>
              <a:buClr>
                <a:schemeClr val="tx1"/>
              </a:buClr>
              <a:buSzTx/>
              <a:buFont typeface="Arial" pitchFamily="34" charset="0"/>
              <a:buChar char="•"/>
            </a:pPr>
            <a:endParaRPr lang="en-US" sz="2500" dirty="0" smtClean="0"/>
          </a:p>
          <a:p>
            <a:pPr marL="500063" lvl="1" indent="-225425" eaLnBrk="1" hangingPunct="1">
              <a:lnSpc>
                <a:spcPct val="110000"/>
              </a:lnSpc>
              <a:buClr>
                <a:schemeClr val="tx1"/>
              </a:buClr>
              <a:buSzTx/>
              <a:buFont typeface="Arial" pitchFamily="34" charset="0"/>
              <a:buChar char="•"/>
            </a:pPr>
            <a:r>
              <a:rPr lang="en-US" sz="2500" dirty="0" smtClean="0"/>
              <a:t>“AgrAbility was awesome, fun project” (2 responses)</a:t>
            </a:r>
          </a:p>
          <a:p>
            <a:pPr marL="500063" lvl="1" indent="-225425" eaLnBrk="1" hangingPunct="1">
              <a:lnSpc>
                <a:spcPct val="110000"/>
              </a:lnSpc>
              <a:buClr>
                <a:schemeClr val="tx1"/>
              </a:buClr>
              <a:buSzTx/>
              <a:buFont typeface="Arial" pitchFamily="34" charset="0"/>
              <a:buChar char="•"/>
            </a:pPr>
            <a:endParaRPr lang="en-US" sz="2500" dirty="0" smtClean="0"/>
          </a:p>
          <a:p>
            <a:pPr marL="500063" lvl="1" indent="-225425" eaLnBrk="1" hangingPunct="1">
              <a:lnSpc>
                <a:spcPct val="110000"/>
              </a:lnSpc>
              <a:buClr>
                <a:schemeClr val="tx1"/>
              </a:buClr>
              <a:buSzTx/>
              <a:buFont typeface="Arial" pitchFamily="34" charset="0"/>
              <a:buChar char="•"/>
            </a:pPr>
            <a:r>
              <a:rPr lang="en-US" sz="2500" dirty="0" smtClean="0"/>
              <a:t>“designs helped real people”</a:t>
            </a:r>
          </a:p>
          <a:p>
            <a:pPr marL="500063" lvl="1" indent="-225425" eaLnBrk="1" hangingPunct="1">
              <a:lnSpc>
                <a:spcPct val="110000"/>
              </a:lnSpc>
              <a:buClr>
                <a:schemeClr val="tx1"/>
              </a:buClr>
              <a:buSzTx/>
              <a:buFont typeface="Arial" pitchFamily="34" charset="0"/>
              <a:buChar char="•"/>
            </a:pPr>
            <a:endParaRPr lang="en-US" sz="2500" dirty="0" smtClean="0"/>
          </a:p>
          <a:p>
            <a:pPr marL="500063" lvl="1" indent="-225425" eaLnBrk="1" hangingPunct="1">
              <a:lnSpc>
                <a:spcPct val="110000"/>
              </a:lnSpc>
              <a:buClr>
                <a:schemeClr val="tx1"/>
              </a:buClr>
              <a:buSzTx/>
              <a:buFont typeface="Arial" pitchFamily="34" charset="0"/>
              <a:buChar char="•"/>
            </a:pPr>
            <a:r>
              <a:rPr lang="en-US" sz="2500" dirty="0" smtClean="0"/>
              <a:t>“getting to see project through from beginning to end”</a:t>
            </a:r>
          </a:p>
          <a:p>
            <a:pPr marL="500063" lvl="1" indent="-225425" eaLnBrk="1" hangingPunct="1">
              <a:lnSpc>
                <a:spcPct val="110000"/>
              </a:lnSpc>
              <a:buClr>
                <a:schemeClr val="tx1"/>
              </a:buClr>
              <a:buSzTx/>
              <a:buFont typeface="Arial" pitchFamily="34" charset="0"/>
              <a:buChar char="•"/>
            </a:pPr>
            <a:endParaRPr lang="en-US" sz="2500" dirty="0" smtClean="0"/>
          </a:p>
          <a:p>
            <a:pPr marL="500063" lvl="1" indent="-225425" eaLnBrk="1" hangingPunct="1">
              <a:lnSpc>
                <a:spcPct val="110000"/>
              </a:lnSpc>
              <a:buClr>
                <a:schemeClr val="tx1"/>
              </a:buClr>
              <a:buSzTx/>
              <a:buFont typeface="Arial" pitchFamily="34" charset="0"/>
              <a:buChar char="•"/>
            </a:pPr>
            <a:endParaRPr lang="en-US" sz="2500" dirty="0" smtClean="0"/>
          </a:p>
        </p:txBody>
      </p:sp>
    </p:spTree>
    <p:extLst>
      <p:ext uri="{BB962C8B-B14F-4D97-AF65-F5344CB8AC3E}">
        <p14:creationId xmlns:p14="http://schemas.microsoft.com/office/powerpoint/2010/main" val="153512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400" b="1" dirty="0" smtClean="0">
                <a:solidFill>
                  <a:srgbClr val="17375E"/>
                </a:solidFill>
              </a:rPr>
              <a:t>Student Comments- Spring 2013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1524000"/>
            <a:ext cx="8686800" cy="4800600"/>
          </a:xfrm>
        </p:spPr>
        <p:txBody>
          <a:bodyPr/>
          <a:lstStyle/>
          <a:p>
            <a:pPr marL="225425" indent="-225425" eaLnBrk="1" hangingPunct="1">
              <a:lnSpc>
                <a:spcPct val="110000"/>
              </a:lnSpc>
              <a:buClr>
                <a:schemeClr val="tx1"/>
              </a:buClr>
              <a:buSzTx/>
            </a:pPr>
            <a:r>
              <a:rPr lang="en-US" sz="2400" dirty="0" smtClean="0"/>
              <a:t>What did you like about this course?</a:t>
            </a:r>
          </a:p>
          <a:p>
            <a:pPr marL="500063" lvl="1" indent="-225425" eaLnBrk="1" hangingPunct="1">
              <a:lnSpc>
                <a:spcPct val="110000"/>
              </a:lnSpc>
              <a:buClr>
                <a:schemeClr val="tx1"/>
              </a:buClr>
              <a:buSzTx/>
              <a:buFont typeface="Arial" pitchFamily="34" charset="0"/>
              <a:buChar char="•"/>
            </a:pPr>
            <a:r>
              <a:rPr lang="en-US" sz="1850" dirty="0" smtClean="0"/>
              <a:t>“we were able to design solutions for actual clients”</a:t>
            </a:r>
          </a:p>
          <a:p>
            <a:pPr marL="500063" lvl="1" indent="-225425" eaLnBrk="1" hangingPunct="1">
              <a:lnSpc>
                <a:spcPct val="110000"/>
              </a:lnSpc>
              <a:buClr>
                <a:schemeClr val="tx1"/>
              </a:buClr>
              <a:buSzTx/>
              <a:buFont typeface="Arial" pitchFamily="34" charset="0"/>
              <a:buChar char="•"/>
            </a:pPr>
            <a:r>
              <a:rPr lang="en-US" sz="1850" dirty="0" smtClean="0"/>
              <a:t> “it was neat to be doing actual engineering projects as a freshman”</a:t>
            </a:r>
          </a:p>
          <a:p>
            <a:pPr marL="500063" lvl="1" indent="-225425" eaLnBrk="1" hangingPunct="1">
              <a:lnSpc>
                <a:spcPct val="110000"/>
              </a:lnSpc>
              <a:buClr>
                <a:schemeClr val="tx1"/>
              </a:buClr>
              <a:buSzTx/>
              <a:buFont typeface="Arial" pitchFamily="34" charset="0"/>
              <a:buChar char="•"/>
            </a:pPr>
            <a:r>
              <a:rPr lang="en-US" sz="1850" dirty="0" smtClean="0"/>
              <a:t>“being able to have experience with engineering projects, having a client”</a:t>
            </a:r>
          </a:p>
          <a:p>
            <a:pPr marL="500063" lvl="1" indent="-225425" eaLnBrk="1" hangingPunct="1">
              <a:lnSpc>
                <a:spcPct val="110000"/>
              </a:lnSpc>
              <a:buClr>
                <a:schemeClr val="tx1"/>
              </a:buClr>
              <a:buSzTx/>
              <a:buFont typeface="Arial" pitchFamily="34" charset="0"/>
              <a:buChar char="•"/>
            </a:pPr>
            <a:r>
              <a:rPr lang="en-US" sz="1850" dirty="0" smtClean="0"/>
              <a:t>“the broadness of the project”</a:t>
            </a:r>
          </a:p>
          <a:p>
            <a:pPr marL="500063" lvl="1" indent="-225425" eaLnBrk="1" hangingPunct="1">
              <a:lnSpc>
                <a:spcPct val="110000"/>
              </a:lnSpc>
              <a:buClr>
                <a:schemeClr val="tx1"/>
              </a:buClr>
              <a:buSzTx/>
              <a:buFont typeface="Arial" pitchFamily="34" charset="0"/>
              <a:buChar char="•"/>
            </a:pPr>
            <a:r>
              <a:rPr lang="en-US" sz="1850" dirty="0" smtClean="0"/>
              <a:t>“feedback from the client”</a:t>
            </a:r>
          </a:p>
          <a:p>
            <a:pPr marL="500063" lvl="1" indent="-225425" eaLnBrk="1" hangingPunct="1">
              <a:lnSpc>
                <a:spcPct val="110000"/>
              </a:lnSpc>
              <a:buClr>
                <a:schemeClr val="tx1"/>
              </a:buClr>
              <a:buSzTx/>
              <a:buFont typeface="Arial" pitchFamily="34" charset="0"/>
              <a:buChar char="•"/>
            </a:pPr>
            <a:r>
              <a:rPr lang="en-US" sz="1850" dirty="0" smtClean="0"/>
              <a:t>“team aspect and hands-on project”</a:t>
            </a:r>
          </a:p>
          <a:p>
            <a:pPr marL="500063" lvl="1" indent="-225425" eaLnBrk="1" hangingPunct="1">
              <a:lnSpc>
                <a:spcPct val="110000"/>
              </a:lnSpc>
              <a:buClr>
                <a:schemeClr val="tx1"/>
              </a:buClr>
              <a:buSzTx/>
              <a:buFont typeface="Arial" pitchFamily="34" charset="0"/>
              <a:buChar char="•"/>
            </a:pPr>
            <a:r>
              <a:rPr lang="en-US" sz="1850" dirty="0" smtClean="0"/>
              <a:t>“projects  . . . were very fun and engaging”</a:t>
            </a:r>
          </a:p>
          <a:p>
            <a:pPr marL="500063" lvl="1" indent="-225425" eaLnBrk="1" hangingPunct="1">
              <a:lnSpc>
                <a:spcPct val="110000"/>
              </a:lnSpc>
              <a:buClr>
                <a:schemeClr val="tx1"/>
              </a:buClr>
              <a:buSzTx/>
              <a:buFont typeface="Arial" pitchFamily="34" charset="0"/>
              <a:buChar char="•"/>
            </a:pPr>
            <a:r>
              <a:rPr lang="en-US" sz="1850" dirty="0" smtClean="0"/>
              <a:t>“building the design”</a:t>
            </a:r>
          </a:p>
          <a:p>
            <a:pPr marL="500063" lvl="1" indent="-225425" eaLnBrk="1" hangingPunct="1">
              <a:lnSpc>
                <a:spcPct val="110000"/>
              </a:lnSpc>
              <a:buClr>
                <a:schemeClr val="tx1"/>
              </a:buClr>
              <a:buSzTx/>
              <a:buFont typeface="Arial" pitchFamily="34" charset="0"/>
              <a:buChar char="•"/>
            </a:pPr>
            <a:r>
              <a:rPr lang="en-US" sz="1850" dirty="0" smtClean="0"/>
              <a:t>“it was comprehensive and useful”</a:t>
            </a:r>
          </a:p>
          <a:p>
            <a:pPr marL="500063" lvl="1" indent="-225425" eaLnBrk="1" hangingPunct="1">
              <a:lnSpc>
                <a:spcPct val="110000"/>
              </a:lnSpc>
              <a:buClr>
                <a:schemeClr val="tx1"/>
              </a:buClr>
              <a:buSzTx/>
              <a:buFont typeface="Arial" pitchFamily="34" charset="0"/>
              <a:buChar char="•"/>
            </a:pPr>
            <a:r>
              <a:rPr lang="en-US" sz="1850" dirty="0" smtClean="0"/>
              <a:t>“interesting topic” and “real world application”</a:t>
            </a:r>
          </a:p>
          <a:p>
            <a:pPr marL="500063" lvl="1" indent="-225425" eaLnBrk="1" hangingPunct="1">
              <a:lnSpc>
                <a:spcPct val="110000"/>
              </a:lnSpc>
              <a:buClr>
                <a:schemeClr val="tx1"/>
              </a:buClr>
              <a:buSzTx/>
              <a:buFont typeface="Arial" pitchFamily="34" charset="0"/>
              <a:buChar char="•"/>
            </a:pPr>
            <a:r>
              <a:rPr lang="en-US" sz="1850" dirty="0" smtClean="0"/>
              <a:t>“I liked  . . . the whole new experience that this course had, it was closer to the professional career”</a:t>
            </a:r>
          </a:p>
        </p:txBody>
      </p:sp>
    </p:spTree>
    <p:extLst>
      <p:ext uri="{BB962C8B-B14F-4D97-AF65-F5344CB8AC3E}">
        <p14:creationId xmlns:p14="http://schemas.microsoft.com/office/powerpoint/2010/main" val="153512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400" b="1" dirty="0" smtClean="0">
                <a:solidFill>
                  <a:srgbClr val="17375E"/>
                </a:solidFill>
              </a:rPr>
              <a:t>Student Comments-Fall 2013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1524000"/>
            <a:ext cx="8686800" cy="4800600"/>
          </a:xfrm>
        </p:spPr>
        <p:txBody>
          <a:bodyPr/>
          <a:lstStyle/>
          <a:p>
            <a:pPr marL="225425" indent="-225425" eaLnBrk="1" hangingPunct="1">
              <a:lnSpc>
                <a:spcPct val="110000"/>
              </a:lnSpc>
              <a:buClr>
                <a:schemeClr val="tx1"/>
              </a:buClr>
              <a:buSzTx/>
            </a:pPr>
            <a:r>
              <a:rPr lang="en-US" sz="2400" dirty="0" smtClean="0"/>
              <a:t>What did you like about this course?</a:t>
            </a:r>
          </a:p>
          <a:p>
            <a:pPr marL="500063" lvl="1" indent="-225425" eaLnBrk="1" hangingPunct="1">
              <a:lnSpc>
                <a:spcPct val="110000"/>
              </a:lnSpc>
              <a:buClr>
                <a:schemeClr val="tx1"/>
              </a:buClr>
              <a:buSzTx/>
              <a:buFont typeface="Arial" pitchFamily="34" charset="0"/>
              <a:buChar char="•"/>
            </a:pPr>
            <a:r>
              <a:rPr lang="en-US" sz="1850" dirty="0" smtClean="0"/>
              <a:t>“design projects were fun/interesting” (7 responses)</a:t>
            </a:r>
          </a:p>
          <a:p>
            <a:pPr marL="500063" lvl="1" indent="-225425" eaLnBrk="1" hangingPunct="1">
              <a:lnSpc>
                <a:spcPct val="110000"/>
              </a:lnSpc>
              <a:buClr>
                <a:schemeClr val="tx1"/>
              </a:buClr>
              <a:buSzTx/>
              <a:buFont typeface="Arial" pitchFamily="34" charset="0"/>
              <a:buChar char="•"/>
            </a:pPr>
            <a:r>
              <a:rPr lang="en-US" sz="1850" dirty="0" smtClean="0"/>
              <a:t>“interactive projects” </a:t>
            </a:r>
          </a:p>
          <a:p>
            <a:pPr marL="500063" lvl="1" indent="-225425" eaLnBrk="1" hangingPunct="1">
              <a:lnSpc>
                <a:spcPct val="110000"/>
              </a:lnSpc>
              <a:buClr>
                <a:schemeClr val="tx1"/>
              </a:buClr>
              <a:buSzTx/>
              <a:buFont typeface="Arial" pitchFamily="34" charset="0"/>
              <a:buChar char="•"/>
            </a:pPr>
            <a:r>
              <a:rPr lang="en-US" sz="1850" dirty="0" smtClean="0"/>
              <a:t>“teamwork” (4 responses)</a:t>
            </a:r>
          </a:p>
          <a:p>
            <a:pPr marL="500063" lvl="1" indent="-225425" eaLnBrk="1" hangingPunct="1">
              <a:lnSpc>
                <a:spcPct val="110000"/>
              </a:lnSpc>
              <a:buClr>
                <a:schemeClr val="tx1"/>
              </a:buClr>
              <a:buSzTx/>
              <a:buFont typeface="Arial" pitchFamily="34" charset="0"/>
              <a:buChar char="•"/>
            </a:pPr>
            <a:r>
              <a:rPr lang="en-US" sz="1850" dirty="0" smtClean="0"/>
              <a:t>“everything; real world projects/clients” (3 responses)</a:t>
            </a:r>
          </a:p>
          <a:p>
            <a:pPr marL="500063" lvl="1" indent="-225425" eaLnBrk="1" hangingPunct="1">
              <a:lnSpc>
                <a:spcPct val="110000"/>
              </a:lnSpc>
              <a:buClr>
                <a:schemeClr val="tx1"/>
              </a:buClr>
              <a:buSzTx/>
              <a:buFont typeface="Arial" pitchFamily="34" charset="0"/>
              <a:buChar char="•"/>
            </a:pPr>
            <a:r>
              <a:rPr lang="en-US" sz="1850" dirty="0" smtClean="0"/>
              <a:t>“open-ended problem statement” (2 responses)</a:t>
            </a:r>
          </a:p>
          <a:p>
            <a:pPr marL="500063" lvl="1" indent="-225425" eaLnBrk="1" hangingPunct="1">
              <a:lnSpc>
                <a:spcPct val="110000"/>
              </a:lnSpc>
              <a:buClr>
                <a:schemeClr val="tx1"/>
              </a:buClr>
              <a:buSzTx/>
              <a:buFont typeface="Arial" pitchFamily="34" charset="0"/>
              <a:buChar char="•"/>
            </a:pPr>
            <a:r>
              <a:rPr lang="en-US" sz="1850" dirty="0" smtClean="0"/>
              <a:t>“our own designs to work on” (2 responses)</a:t>
            </a:r>
          </a:p>
          <a:p>
            <a:pPr marL="500063" lvl="1" indent="-225425" eaLnBrk="1" hangingPunct="1">
              <a:lnSpc>
                <a:spcPct val="110000"/>
              </a:lnSpc>
              <a:buClr>
                <a:schemeClr val="tx1"/>
              </a:buClr>
              <a:buSzTx/>
              <a:buFont typeface="Arial" pitchFamily="34" charset="0"/>
              <a:buChar char="•"/>
            </a:pPr>
            <a:r>
              <a:rPr lang="en-US" sz="1850" dirty="0" smtClean="0"/>
              <a:t>“portfolio for future employment; seeing what engineers actually do”</a:t>
            </a:r>
          </a:p>
          <a:p>
            <a:pPr marL="500063" lvl="1" indent="-225425" eaLnBrk="1" hangingPunct="1">
              <a:lnSpc>
                <a:spcPct val="110000"/>
              </a:lnSpc>
              <a:buClr>
                <a:schemeClr val="tx1"/>
              </a:buClr>
              <a:buSzTx/>
              <a:buFont typeface="Arial" pitchFamily="34" charset="0"/>
              <a:buChar char="•"/>
            </a:pPr>
            <a:r>
              <a:rPr lang="en-US" sz="1850" dirty="0" smtClean="0"/>
              <a:t>“hands-on activities” (2 responses)</a:t>
            </a:r>
          </a:p>
          <a:p>
            <a:pPr marL="500063" lvl="1" indent="-225425" eaLnBrk="1" hangingPunct="1">
              <a:lnSpc>
                <a:spcPct val="110000"/>
              </a:lnSpc>
              <a:buClr>
                <a:schemeClr val="tx1"/>
              </a:buClr>
              <a:buSzTx/>
              <a:buFont typeface="Arial" pitchFamily="34" charset="0"/>
              <a:buChar char="•"/>
            </a:pPr>
            <a:r>
              <a:rPr lang="en-US" sz="1850" dirty="0" smtClean="0"/>
              <a:t>“creativity” (2 responses)</a:t>
            </a:r>
          </a:p>
          <a:p>
            <a:pPr marL="500063" lvl="1" indent="-225425" eaLnBrk="1" hangingPunct="1">
              <a:lnSpc>
                <a:spcPct val="110000"/>
              </a:lnSpc>
              <a:buClr>
                <a:schemeClr val="tx1"/>
              </a:buClr>
              <a:buSzTx/>
              <a:buFont typeface="Arial" pitchFamily="34" charset="0"/>
              <a:buChar char="•"/>
            </a:pPr>
            <a:r>
              <a:rPr lang="en-US" sz="1850" dirty="0" smtClean="0"/>
              <a:t>“Ohio AgrAbility design; relaxed environment; open-ended with different paths of success”</a:t>
            </a:r>
          </a:p>
        </p:txBody>
      </p:sp>
    </p:spTree>
    <p:extLst>
      <p:ext uri="{BB962C8B-B14F-4D97-AF65-F5344CB8AC3E}">
        <p14:creationId xmlns:p14="http://schemas.microsoft.com/office/powerpoint/2010/main" val="153512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1625" y="384175"/>
            <a:ext cx="8534400" cy="758825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17375E"/>
                </a:solidFill>
              </a:rPr>
              <a:t>Student Reflections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1600200"/>
            <a:ext cx="8686800" cy="4800600"/>
          </a:xfrm>
        </p:spPr>
        <p:txBody>
          <a:bodyPr/>
          <a:lstStyle/>
          <a:p>
            <a:pPr marL="225425" indent="-225425" eaLnBrk="1" hangingPunct="1">
              <a:lnSpc>
                <a:spcPct val="110000"/>
              </a:lnSpc>
              <a:buClr>
                <a:schemeClr val="tx1"/>
              </a:buClr>
              <a:buSzTx/>
            </a:pPr>
            <a:r>
              <a:rPr lang="en-US" sz="1900" dirty="0" smtClean="0"/>
              <a:t>“I gained a lot more respect for the everyday farmer because of the risks that they take”</a:t>
            </a:r>
          </a:p>
          <a:p>
            <a:pPr marL="225425" indent="-225425" eaLnBrk="1" hangingPunct="1">
              <a:lnSpc>
                <a:spcPct val="110000"/>
              </a:lnSpc>
              <a:buClr>
                <a:schemeClr val="tx1"/>
              </a:buClr>
              <a:buSzTx/>
            </a:pPr>
            <a:r>
              <a:rPr lang="en-US" sz="1900" dirty="0" smtClean="0"/>
              <a:t>“some of the injuries that can happen on a farm really surprised me”</a:t>
            </a:r>
          </a:p>
          <a:p>
            <a:pPr marL="225425" indent="-225425" eaLnBrk="1" hangingPunct="1">
              <a:lnSpc>
                <a:spcPct val="110000"/>
              </a:lnSpc>
              <a:buClr>
                <a:schemeClr val="tx1"/>
              </a:buClr>
              <a:buSzTx/>
            </a:pPr>
            <a:r>
              <a:rPr lang="en-US" sz="1900" dirty="0" smtClean="0"/>
              <a:t>“I learned just how common it is for farmers to be injured but still keep working on a farm in conditions which don’t properly suit their new, injured lifestyle”</a:t>
            </a:r>
          </a:p>
          <a:p>
            <a:pPr marL="225425" indent="-225425" eaLnBrk="1" hangingPunct="1">
              <a:lnSpc>
                <a:spcPct val="110000"/>
              </a:lnSpc>
              <a:buClr>
                <a:schemeClr val="tx1"/>
              </a:buClr>
              <a:buSzTx/>
            </a:pPr>
            <a:r>
              <a:rPr lang="en-US" sz="1900" dirty="0" smtClean="0"/>
              <a:t>“I had no idea that there were so many health issues associated with farming, and when I learned about these I was excited to try and come up with a design  that could potentially help a disabled farmer . . .”</a:t>
            </a:r>
          </a:p>
          <a:p>
            <a:pPr marL="225425" indent="-225425" eaLnBrk="1" hangingPunct="1">
              <a:lnSpc>
                <a:spcPct val="110000"/>
              </a:lnSpc>
              <a:buClr>
                <a:schemeClr val="tx1"/>
              </a:buClr>
              <a:buSzTx/>
            </a:pPr>
            <a:r>
              <a:rPr lang="en-US" sz="1900" dirty="0" smtClean="0"/>
              <a:t>“ . . . it was very exciting to have the opportunity to help others in need with engineering skills.”</a:t>
            </a:r>
          </a:p>
          <a:p>
            <a:pPr marL="225425" indent="-225425" eaLnBrk="1" hangingPunct="1">
              <a:lnSpc>
                <a:spcPct val="110000"/>
              </a:lnSpc>
              <a:buClr>
                <a:schemeClr val="tx1"/>
              </a:buClr>
              <a:buSzTx/>
            </a:pPr>
            <a:r>
              <a:rPr lang="en-US" sz="1900" dirty="0" smtClean="0"/>
              <a:t>“Even though I have had a lot of experience with farming I had never thought about some farmers struggling from disabilities”</a:t>
            </a:r>
          </a:p>
        </p:txBody>
      </p:sp>
    </p:spTree>
    <p:extLst>
      <p:ext uri="{BB962C8B-B14F-4D97-AF65-F5344CB8AC3E}">
        <p14:creationId xmlns:p14="http://schemas.microsoft.com/office/powerpoint/2010/main" val="153512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1625" y="384175"/>
            <a:ext cx="8534400" cy="758825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17375E"/>
                </a:solidFill>
              </a:rPr>
              <a:t>Student Reflections 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1600200"/>
            <a:ext cx="8686800" cy="4800600"/>
          </a:xfrm>
        </p:spPr>
        <p:txBody>
          <a:bodyPr/>
          <a:lstStyle/>
          <a:p>
            <a:pPr marL="225425" indent="-225425" eaLnBrk="1" hangingPunct="1">
              <a:lnSpc>
                <a:spcPct val="110000"/>
              </a:lnSpc>
              <a:buClr>
                <a:schemeClr val="tx1"/>
              </a:buClr>
              <a:buSzTx/>
            </a:pPr>
            <a:r>
              <a:rPr lang="en-US" sz="2000" dirty="0" smtClean="0"/>
              <a:t>“AgrAbility taught me a lot about farming and the dangers that come with farming”</a:t>
            </a:r>
          </a:p>
          <a:p>
            <a:pPr marL="225425" indent="-225425" eaLnBrk="1" hangingPunct="1">
              <a:lnSpc>
                <a:spcPct val="110000"/>
              </a:lnSpc>
              <a:buClr>
                <a:schemeClr val="tx1"/>
              </a:buClr>
              <a:buSzTx/>
            </a:pPr>
            <a:endParaRPr lang="en-US" sz="2000" dirty="0" smtClean="0"/>
          </a:p>
          <a:p>
            <a:pPr marL="225425" indent="-225425" eaLnBrk="1" hangingPunct="1">
              <a:lnSpc>
                <a:spcPct val="110000"/>
              </a:lnSpc>
              <a:buClr>
                <a:schemeClr val="tx1"/>
              </a:buClr>
              <a:buSzTx/>
            </a:pPr>
            <a:r>
              <a:rPr lang="en-US" sz="2000" dirty="0" smtClean="0"/>
              <a:t>“Through this project, I learned a lot more about farming than I ever had before”</a:t>
            </a:r>
          </a:p>
          <a:p>
            <a:pPr marL="225425" indent="-225425" eaLnBrk="1" hangingPunct="1">
              <a:lnSpc>
                <a:spcPct val="110000"/>
              </a:lnSpc>
              <a:buClr>
                <a:schemeClr val="tx1"/>
              </a:buClr>
              <a:buSzTx/>
            </a:pPr>
            <a:endParaRPr lang="en-US" sz="2000" dirty="0" smtClean="0"/>
          </a:p>
          <a:p>
            <a:pPr marL="225425" indent="-225425" eaLnBrk="1" hangingPunct="1">
              <a:lnSpc>
                <a:spcPct val="110000"/>
              </a:lnSpc>
              <a:buClr>
                <a:schemeClr val="tx1"/>
              </a:buClr>
              <a:buSzTx/>
            </a:pPr>
            <a:r>
              <a:rPr lang="en-US" sz="2000" dirty="0" smtClean="0"/>
              <a:t>“What shocked me . . . was the large population of disabled farmers that was creating for itself universal designs to make tasks easier and safer.”</a:t>
            </a:r>
          </a:p>
          <a:p>
            <a:pPr marL="225425" indent="-225425" eaLnBrk="1" hangingPunct="1">
              <a:lnSpc>
                <a:spcPct val="110000"/>
              </a:lnSpc>
              <a:buClr>
                <a:schemeClr val="tx1"/>
              </a:buClr>
              <a:buSzTx/>
            </a:pPr>
            <a:endParaRPr lang="en-US" sz="1850" dirty="0" smtClean="0"/>
          </a:p>
        </p:txBody>
      </p:sp>
    </p:spTree>
    <p:extLst>
      <p:ext uri="{BB962C8B-B14F-4D97-AF65-F5344CB8AC3E}">
        <p14:creationId xmlns:p14="http://schemas.microsoft.com/office/powerpoint/2010/main" val="153512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1625" y="384175"/>
            <a:ext cx="8534400" cy="758825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17375E"/>
                </a:solidFill>
              </a:rPr>
              <a:t>Student Reflections &amp; Learning Outcomes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1600200"/>
            <a:ext cx="8686800" cy="4800600"/>
          </a:xfrm>
        </p:spPr>
        <p:txBody>
          <a:bodyPr/>
          <a:lstStyle/>
          <a:p>
            <a:pPr marL="225425" indent="-225425" eaLnBrk="1" hangingPunct="1">
              <a:lnSpc>
                <a:spcPct val="110000"/>
              </a:lnSpc>
              <a:buClr>
                <a:schemeClr val="tx1"/>
              </a:buClr>
              <a:buSzTx/>
            </a:pPr>
            <a:r>
              <a:rPr lang="en-US" sz="1900" dirty="0" smtClean="0"/>
              <a:t>“I gained a lot more respect for the everyday farmer because of the risks that they take”</a:t>
            </a:r>
          </a:p>
          <a:p>
            <a:pPr marL="225425" indent="-225425" eaLnBrk="1" hangingPunct="1">
              <a:lnSpc>
                <a:spcPct val="110000"/>
              </a:lnSpc>
              <a:buClr>
                <a:schemeClr val="tx1"/>
              </a:buClr>
              <a:buSzTx/>
            </a:pPr>
            <a:endParaRPr lang="en-US" sz="1900" dirty="0" smtClean="0"/>
          </a:p>
          <a:p>
            <a:pPr marL="225425" indent="-225425" eaLnBrk="1" hangingPunct="1">
              <a:lnSpc>
                <a:spcPct val="110000"/>
              </a:lnSpc>
              <a:buClr>
                <a:schemeClr val="tx1"/>
              </a:buClr>
              <a:buSzTx/>
            </a:pPr>
            <a:r>
              <a:rPr lang="en-US" sz="1900" dirty="0" smtClean="0"/>
              <a:t>“some of the injuries that can happen on a farm really surprised me”</a:t>
            </a:r>
          </a:p>
          <a:p>
            <a:pPr marL="225425" indent="-225425" eaLnBrk="1" hangingPunct="1">
              <a:lnSpc>
                <a:spcPct val="110000"/>
              </a:lnSpc>
              <a:buClr>
                <a:schemeClr val="tx1"/>
              </a:buClr>
              <a:buSzTx/>
            </a:pPr>
            <a:endParaRPr lang="en-US" sz="1900" dirty="0" smtClean="0"/>
          </a:p>
          <a:p>
            <a:pPr marL="225425" indent="-225425" eaLnBrk="1" hangingPunct="1">
              <a:lnSpc>
                <a:spcPct val="110000"/>
              </a:lnSpc>
              <a:buClr>
                <a:schemeClr val="tx1"/>
              </a:buClr>
              <a:buSzTx/>
            </a:pPr>
            <a:r>
              <a:rPr lang="en-US" sz="1900" dirty="0" smtClean="0"/>
              <a:t>“I learned just how common it is for farmers to be injured but still keep working on a farm in conditions which don’t properly suit their new, injured lifestyle”</a:t>
            </a:r>
          </a:p>
          <a:p>
            <a:pPr marL="225425" indent="-225425" eaLnBrk="1" hangingPunct="1">
              <a:lnSpc>
                <a:spcPct val="110000"/>
              </a:lnSpc>
              <a:buClr>
                <a:schemeClr val="tx1"/>
              </a:buClr>
              <a:buSzTx/>
            </a:pPr>
            <a:endParaRPr lang="en-US" sz="1900" dirty="0" smtClean="0"/>
          </a:p>
          <a:p>
            <a:pPr marL="225425" indent="-225425" eaLnBrk="1" hangingPunct="1">
              <a:lnSpc>
                <a:spcPct val="110000"/>
              </a:lnSpc>
              <a:buClr>
                <a:schemeClr val="tx1"/>
              </a:buClr>
              <a:buSzTx/>
            </a:pPr>
            <a:r>
              <a:rPr lang="en-US" sz="1900" dirty="0" smtClean="0"/>
              <a:t>“I had no idea that there were so many health issues associated with farming, and when I learned about these I was excited to try and come up with a design  that could potentially help a disabled farmer . . .”</a:t>
            </a:r>
          </a:p>
        </p:txBody>
      </p:sp>
    </p:spTree>
    <p:extLst>
      <p:ext uri="{BB962C8B-B14F-4D97-AF65-F5344CB8AC3E}">
        <p14:creationId xmlns:p14="http://schemas.microsoft.com/office/powerpoint/2010/main" val="153512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400" b="1" dirty="0" smtClean="0">
                <a:solidFill>
                  <a:srgbClr val="17375E"/>
                </a:solidFill>
              </a:rPr>
              <a:t>Learning Outcomes and Impact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01752" y="1527048"/>
            <a:ext cx="8503920" cy="4873752"/>
          </a:xfrm>
        </p:spPr>
        <p:txBody>
          <a:bodyPr/>
          <a:lstStyle/>
          <a:p>
            <a:pPr marL="225425" indent="-225425" eaLnBrk="1" hangingPunct="1">
              <a:lnSpc>
                <a:spcPct val="110000"/>
              </a:lnSpc>
              <a:buClr>
                <a:schemeClr val="tx1"/>
              </a:buClr>
              <a:buSzTx/>
            </a:pPr>
            <a:endParaRPr lang="en-US" sz="2600" b="1" dirty="0" smtClean="0"/>
          </a:p>
          <a:p>
            <a:pPr marL="225425" indent="-225425" eaLnBrk="1" hangingPunct="1">
              <a:lnSpc>
                <a:spcPct val="110000"/>
              </a:lnSpc>
              <a:buClr>
                <a:schemeClr val="tx1"/>
              </a:buClr>
              <a:buSzTx/>
            </a:pPr>
            <a:endParaRPr lang="en-US" sz="2600" b="1" dirty="0" smtClean="0"/>
          </a:p>
          <a:p>
            <a:pPr marL="225425" indent="-225425" eaLnBrk="1" hangingPunct="1">
              <a:lnSpc>
                <a:spcPct val="110000"/>
              </a:lnSpc>
              <a:buClr>
                <a:schemeClr val="tx1"/>
              </a:buClr>
              <a:buSzTx/>
            </a:pPr>
            <a:endParaRPr lang="en-US" sz="2600" b="1" dirty="0" smtClean="0"/>
          </a:p>
          <a:p>
            <a:pPr marL="225425" indent="-225425" eaLnBrk="1" hangingPunct="1">
              <a:lnSpc>
                <a:spcPct val="110000"/>
              </a:lnSpc>
              <a:buClr>
                <a:schemeClr val="tx1"/>
              </a:buClr>
              <a:buSzTx/>
            </a:pPr>
            <a:endParaRPr lang="en-US" sz="800" b="1" dirty="0" smtClean="0"/>
          </a:p>
          <a:p>
            <a:pPr marL="225425" indent="-225425" eaLnBrk="1" hangingPunct="1">
              <a:lnSpc>
                <a:spcPct val="110000"/>
              </a:lnSpc>
              <a:buClr>
                <a:schemeClr val="tx1"/>
              </a:buClr>
              <a:buSzTx/>
            </a:pPr>
            <a:r>
              <a:rPr lang="en-US" sz="2600" b="1" dirty="0" smtClean="0"/>
              <a:t>Did you find the information provided by Ohio AgrAbility to be beneficial? </a:t>
            </a:r>
          </a:p>
          <a:p>
            <a:pPr marL="225425" indent="-225425" algn="ctr" eaLnBrk="1" hangingPunct="1">
              <a:lnSpc>
                <a:spcPct val="110000"/>
              </a:lnSpc>
              <a:buClr>
                <a:schemeClr val="tx1"/>
              </a:buClr>
              <a:buSzTx/>
              <a:buNone/>
            </a:pPr>
            <a:r>
              <a:rPr lang="en-US" sz="2600" dirty="0" smtClean="0">
                <a:solidFill>
                  <a:srgbClr val="FFFE00"/>
                </a:solidFill>
              </a:rPr>
              <a:t>100% respondents answered YES</a:t>
            </a:r>
          </a:p>
          <a:p>
            <a:pPr marL="225425" indent="-225425" eaLnBrk="1" hangingPunct="1">
              <a:lnSpc>
                <a:spcPct val="110000"/>
              </a:lnSpc>
              <a:buClr>
                <a:schemeClr val="tx1"/>
              </a:buClr>
              <a:buSzTx/>
            </a:pPr>
            <a:endParaRPr lang="en-US" sz="900" dirty="0" smtClean="0"/>
          </a:p>
          <a:p>
            <a:pPr marL="225425" indent="-225425" eaLnBrk="1" hangingPunct="1">
              <a:lnSpc>
                <a:spcPct val="110000"/>
              </a:lnSpc>
              <a:buClr>
                <a:schemeClr val="tx1"/>
              </a:buClr>
              <a:buSzTx/>
            </a:pPr>
            <a:r>
              <a:rPr lang="en-US" sz="2600" b="1" dirty="0" smtClean="0"/>
              <a:t>Did Ohio AgrAbility have a positive impact on your project?</a:t>
            </a:r>
          </a:p>
          <a:p>
            <a:pPr marL="225425" lvl="1" indent="-225425" algn="ctr" eaLnBrk="1" hangingPunct="1">
              <a:lnSpc>
                <a:spcPct val="110000"/>
              </a:lnSpc>
              <a:buClr>
                <a:schemeClr val="tx1"/>
              </a:buClr>
              <a:buSzTx/>
              <a:buNone/>
            </a:pPr>
            <a:r>
              <a:rPr lang="en-US" sz="2600" dirty="0" smtClean="0">
                <a:solidFill>
                  <a:srgbClr val="FFFE00"/>
                </a:solidFill>
              </a:rPr>
              <a:t>100% respondents answered YES</a:t>
            </a:r>
          </a:p>
          <a:p>
            <a:pPr marL="225425" indent="-225425" eaLnBrk="1" hangingPunct="1">
              <a:lnSpc>
                <a:spcPct val="110000"/>
              </a:lnSpc>
              <a:buClr>
                <a:schemeClr val="tx1"/>
              </a:buClr>
              <a:buSzTx/>
              <a:buNone/>
            </a:pPr>
            <a:endParaRPr lang="en-US" sz="1900" dirty="0" smtClean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0114" y="1447800"/>
            <a:ext cx="7844286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56472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1625" y="384175"/>
            <a:ext cx="8534400" cy="758825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17375E"/>
                </a:solidFill>
              </a:rPr>
              <a:t>Learning Outcomes and Impact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1524000"/>
            <a:ext cx="8686800" cy="4800600"/>
          </a:xfrm>
        </p:spPr>
        <p:txBody>
          <a:bodyPr/>
          <a:lstStyle/>
          <a:p>
            <a:pPr marL="225425" indent="-225425" eaLnBrk="1" hangingPunct="1">
              <a:lnSpc>
                <a:spcPct val="110000"/>
              </a:lnSpc>
              <a:buClr>
                <a:schemeClr val="tx1"/>
              </a:buClr>
              <a:buSzTx/>
            </a:pPr>
            <a:r>
              <a:rPr lang="en-US" sz="1900" dirty="0" smtClean="0"/>
              <a:t>How has the partnership increased your ability to design adaptations or new products to help farmers with disabilities?</a:t>
            </a:r>
          </a:p>
          <a:p>
            <a:pPr marL="500063" lvl="1" indent="-225425" eaLnBrk="1" hangingPunct="1">
              <a:lnSpc>
                <a:spcPct val="110000"/>
              </a:lnSpc>
              <a:buClr>
                <a:schemeClr val="tx1"/>
              </a:buClr>
              <a:buSzTx/>
              <a:buFont typeface="Arial" pitchFamily="34" charset="0"/>
              <a:buChar char="•"/>
            </a:pPr>
            <a:r>
              <a:rPr lang="en-US" sz="1650" dirty="0" smtClean="0"/>
              <a:t>“Our clients/mentors were extremely helpful in their comments and critiques.  They were attentive and actually paid attention to what we had to say.  They definitely helped us be more open-minded when thinking about design selection and alternatives”</a:t>
            </a:r>
          </a:p>
          <a:p>
            <a:pPr marL="500063" lvl="1" indent="-225425" eaLnBrk="1" hangingPunct="1">
              <a:lnSpc>
                <a:spcPct val="110000"/>
              </a:lnSpc>
              <a:buClr>
                <a:schemeClr val="tx1"/>
              </a:buClr>
              <a:buSzTx/>
              <a:buFont typeface="Arial" pitchFamily="34" charset="0"/>
              <a:buChar char="•"/>
            </a:pPr>
            <a:r>
              <a:rPr lang="en-US" sz="1650" dirty="0" smtClean="0"/>
              <a:t>“This problem with disabled farmers is something that I would work with in the future because it is so vital and it grew my ability to think constructively and creatively”</a:t>
            </a:r>
          </a:p>
          <a:p>
            <a:pPr marL="500063" lvl="1" indent="-225425" eaLnBrk="1" hangingPunct="1">
              <a:lnSpc>
                <a:spcPct val="110000"/>
              </a:lnSpc>
              <a:buClr>
                <a:schemeClr val="tx1"/>
              </a:buClr>
              <a:buSzTx/>
              <a:buFont typeface="Arial" pitchFamily="34" charset="0"/>
              <a:buChar char="•"/>
            </a:pPr>
            <a:r>
              <a:rPr lang="en-US" sz="1650" dirty="0" smtClean="0"/>
              <a:t>“Looking at how a handicapped individual lives their life really gave us the inspiration to design a product that would help”</a:t>
            </a:r>
          </a:p>
          <a:p>
            <a:pPr marL="500063" lvl="1" indent="-225425" eaLnBrk="1" hangingPunct="1">
              <a:lnSpc>
                <a:spcPct val="110000"/>
              </a:lnSpc>
              <a:buClr>
                <a:schemeClr val="tx1"/>
              </a:buClr>
              <a:buSzTx/>
              <a:buFont typeface="Arial" pitchFamily="34" charset="0"/>
              <a:buChar char="•"/>
            </a:pPr>
            <a:r>
              <a:rPr lang="en-US" sz="1650" dirty="0" smtClean="0"/>
              <a:t>“It has increased by ability to problem-solve.  We were given a problem and the greatest challenge was narrowing down that problem to something specific, and this project helped with those skills”</a:t>
            </a:r>
          </a:p>
          <a:p>
            <a:pPr marL="500063" lvl="1" indent="-225425" eaLnBrk="1" hangingPunct="1">
              <a:lnSpc>
                <a:spcPct val="110000"/>
              </a:lnSpc>
              <a:buClr>
                <a:schemeClr val="tx1"/>
              </a:buClr>
              <a:buSzTx/>
              <a:buFont typeface="Arial" pitchFamily="34" charset="0"/>
              <a:buChar char="•"/>
            </a:pPr>
            <a:r>
              <a:rPr lang="en-US" sz="1650" dirty="0" smtClean="0"/>
              <a:t>“I am very happy that we got to have Ohio AgrAbility as our client!”</a:t>
            </a:r>
          </a:p>
          <a:p>
            <a:pPr marL="500063" lvl="1" indent="-225425" eaLnBrk="1" hangingPunct="1">
              <a:lnSpc>
                <a:spcPct val="110000"/>
              </a:lnSpc>
              <a:buClr>
                <a:schemeClr val="tx1"/>
              </a:buClr>
              <a:buSzTx/>
              <a:buFont typeface="Arial" pitchFamily="34" charset="0"/>
              <a:buChar char="•"/>
            </a:pPr>
            <a:r>
              <a:rPr lang="en-US" sz="1650" dirty="0" smtClean="0"/>
              <a:t>“ . . . going to the actual farm and seeing the things that were used helped to see what products or designs we would be able to make to help injured farmers.”</a:t>
            </a:r>
          </a:p>
        </p:txBody>
      </p:sp>
    </p:spTree>
    <p:extLst>
      <p:ext uri="{BB962C8B-B14F-4D97-AF65-F5344CB8AC3E}">
        <p14:creationId xmlns:p14="http://schemas.microsoft.com/office/powerpoint/2010/main" val="153512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400" b="1" dirty="0" smtClean="0">
                <a:solidFill>
                  <a:srgbClr val="17375E"/>
                </a:solidFill>
              </a:rPr>
              <a:t>Knowledge Transfer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1600200"/>
            <a:ext cx="8686800" cy="4800600"/>
          </a:xfrm>
        </p:spPr>
        <p:txBody>
          <a:bodyPr/>
          <a:lstStyle/>
          <a:p>
            <a:pPr marL="225425" indent="-225425" eaLnBrk="1" hangingPunct="1">
              <a:lnSpc>
                <a:spcPct val="110000"/>
              </a:lnSpc>
              <a:buClr>
                <a:schemeClr val="tx1"/>
              </a:buClr>
              <a:buSzTx/>
            </a:pPr>
            <a:r>
              <a:rPr lang="en-US" sz="1900" dirty="0" smtClean="0"/>
              <a:t>University of Dayton Senior Design Project- Spring 2014</a:t>
            </a:r>
          </a:p>
          <a:p>
            <a:pPr marL="225425" indent="-225425" eaLnBrk="1" hangingPunct="1">
              <a:lnSpc>
                <a:spcPct val="110000"/>
              </a:lnSpc>
              <a:buClr>
                <a:schemeClr val="tx1"/>
              </a:buClr>
              <a:buSzTx/>
            </a:pPr>
            <a:endParaRPr lang="en-US" sz="1900" dirty="0" smtClean="0"/>
          </a:p>
          <a:p>
            <a:pPr marL="225425" indent="-225425" eaLnBrk="1" hangingPunct="1">
              <a:lnSpc>
                <a:spcPct val="110000"/>
              </a:lnSpc>
              <a:buClr>
                <a:schemeClr val="tx1"/>
              </a:buClr>
              <a:buSzTx/>
            </a:pPr>
            <a:r>
              <a:rPr lang="en-US" sz="1900" dirty="0" smtClean="0"/>
              <a:t>NSF Research Experiences for Teachers Project</a:t>
            </a:r>
          </a:p>
          <a:p>
            <a:pPr marL="500063" lvl="1" indent="-225425" eaLnBrk="1" hangingPunct="1">
              <a:lnSpc>
                <a:spcPct val="110000"/>
              </a:lnSpc>
              <a:buClr>
                <a:schemeClr val="tx1"/>
              </a:buClr>
              <a:buSzTx/>
              <a:buFont typeface="Arial" pitchFamily="34" charset="0"/>
              <a:buChar char="•"/>
            </a:pPr>
            <a:r>
              <a:rPr lang="en-US" sz="1400" dirty="0" smtClean="0"/>
              <a:t>Safe Haven Farms Horse Feeder Device for Autistic Farmers</a:t>
            </a:r>
          </a:p>
          <a:p>
            <a:pPr marL="225425" indent="-225425" eaLnBrk="1" hangingPunct="1">
              <a:lnSpc>
                <a:spcPct val="110000"/>
              </a:lnSpc>
              <a:buClr>
                <a:schemeClr val="tx1"/>
              </a:buClr>
              <a:buSzTx/>
            </a:pPr>
            <a:endParaRPr lang="en-US" sz="1900" dirty="0" smtClean="0"/>
          </a:p>
          <a:p>
            <a:pPr marL="225425" indent="-225425" eaLnBrk="1" hangingPunct="1">
              <a:lnSpc>
                <a:spcPct val="110000"/>
              </a:lnSpc>
              <a:buClr>
                <a:schemeClr val="tx1"/>
              </a:buClr>
              <a:buSzTx/>
            </a:pPr>
            <a:endParaRPr lang="en-US" sz="1900" dirty="0" smtClean="0"/>
          </a:p>
          <a:p>
            <a:pPr marL="225425" indent="-225425" eaLnBrk="1" hangingPunct="1">
              <a:lnSpc>
                <a:spcPct val="110000"/>
              </a:lnSpc>
              <a:buClr>
                <a:schemeClr val="tx1"/>
              </a:buClr>
              <a:buSzTx/>
            </a:pPr>
            <a:endParaRPr lang="en-US" sz="1900" dirty="0" smtClean="0"/>
          </a:p>
          <a:p>
            <a:pPr marL="225425" indent="-225425" eaLnBrk="1" hangingPunct="1">
              <a:lnSpc>
                <a:spcPct val="110000"/>
              </a:lnSpc>
              <a:buClr>
                <a:schemeClr val="tx1"/>
              </a:buClr>
              <a:buSzTx/>
            </a:pPr>
            <a:endParaRPr lang="en-US" sz="1900" dirty="0" smtClean="0"/>
          </a:p>
          <a:p>
            <a:pPr marL="225425" indent="-225425" eaLnBrk="1" hangingPunct="1">
              <a:lnSpc>
                <a:spcPct val="110000"/>
              </a:lnSpc>
              <a:buClr>
                <a:schemeClr val="tx1"/>
              </a:buClr>
              <a:buSzTx/>
            </a:pPr>
            <a:endParaRPr lang="en-US" sz="1900" dirty="0" smtClean="0"/>
          </a:p>
          <a:p>
            <a:pPr marL="225425" indent="-225425" eaLnBrk="1" hangingPunct="1">
              <a:lnSpc>
                <a:spcPct val="110000"/>
              </a:lnSpc>
              <a:buClr>
                <a:schemeClr val="tx1"/>
              </a:buClr>
              <a:buSzTx/>
            </a:pPr>
            <a:endParaRPr lang="en-US" sz="1900" dirty="0" smtClean="0"/>
          </a:p>
          <a:p>
            <a:pPr marL="225425" indent="-225425" eaLnBrk="1" hangingPunct="1">
              <a:lnSpc>
                <a:spcPct val="110000"/>
              </a:lnSpc>
              <a:buClr>
                <a:schemeClr val="tx1"/>
              </a:buClr>
              <a:buSzTx/>
            </a:pPr>
            <a:r>
              <a:rPr lang="en-US" sz="1900" dirty="0" smtClean="0"/>
              <a:t>Some design solutions featured in </a:t>
            </a:r>
            <a:r>
              <a:rPr lang="en-US" sz="1900" dirty="0" smtClean="0">
                <a:hlinkClick r:id="rId3"/>
              </a:rPr>
              <a:t>ThinkTV</a:t>
            </a:r>
            <a:r>
              <a:rPr lang="en-US" sz="1900" baseline="30000" dirty="0" smtClean="0">
                <a:hlinkClick r:id="rId3"/>
              </a:rPr>
              <a:t>®</a:t>
            </a:r>
            <a:r>
              <a:rPr lang="en-US" sz="1900" dirty="0" smtClean="0">
                <a:hlinkClick r:id="rId3"/>
              </a:rPr>
              <a:t> “Agricultural Engineering</a:t>
            </a:r>
            <a:r>
              <a:rPr lang="en-US" sz="1900" dirty="0" smtClean="0"/>
              <a:t>” video (sponsored by the Dayton Regional STEM Center)</a:t>
            </a:r>
          </a:p>
          <a:p>
            <a:pPr marL="225425" indent="-225425" eaLnBrk="1" hangingPunct="1">
              <a:lnSpc>
                <a:spcPct val="110000"/>
              </a:lnSpc>
              <a:buClr>
                <a:schemeClr val="tx1"/>
              </a:buClr>
              <a:buSzTx/>
            </a:pPr>
            <a:r>
              <a:rPr lang="en-US" sz="1900" dirty="0" smtClean="0"/>
              <a:t>Design prototypes shared at agriculture workshops and symposia in Ohio</a:t>
            </a:r>
          </a:p>
          <a:p>
            <a:pPr marL="225425" indent="-225425" eaLnBrk="1" hangingPunct="1">
              <a:lnSpc>
                <a:spcPct val="110000"/>
              </a:lnSpc>
              <a:buClr>
                <a:schemeClr val="tx1"/>
              </a:buClr>
              <a:buSzTx/>
            </a:pPr>
            <a:endParaRPr lang="en-US" sz="1900" dirty="0" smtClean="0"/>
          </a:p>
        </p:txBody>
      </p:sp>
      <p:pic>
        <p:nvPicPr>
          <p:cNvPr id="4" name="Picture 2" descr="horsefeed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124200"/>
            <a:ext cx="4932363" cy="2062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62600" y="3200400"/>
            <a:ext cx="292258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98640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1625" y="384175"/>
            <a:ext cx="8534400" cy="758825"/>
          </a:xfrm>
        </p:spPr>
        <p:txBody>
          <a:bodyPr/>
          <a:lstStyle/>
          <a:p>
            <a:pPr eaLnBrk="1" hangingPunct="1"/>
            <a:r>
              <a:rPr lang="en-US" sz="3100" b="1" dirty="0" smtClean="0">
                <a:solidFill>
                  <a:srgbClr val="17375E"/>
                </a:solidFill>
              </a:rPr>
              <a:t>Snapshot of UD First-year </a:t>
            </a:r>
            <a:br>
              <a:rPr lang="en-US" sz="3100" b="1" dirty="0" smtClean="0">
                <a:solidFill>
                  <a:srgbClr val="17375E"/>
                </a:solidFill>
              </a:rPr>
            </a:br>
            <a:r>
              <a:rPr lang="en-US" sz="3100" b="1" dirty="0" smtClean="0">
                <a:solidFill>
                  <a:srgbClr val="17375E"/>
                </a:solidFill>
              </a:rPr>
              <a:t>Engineering Students in EGR 103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1524000"/>
            <a:ext cx="4648200" cy="5029200"/>
          </a:xfrm>
        </p:spPr>
        <p:txBody>
          <a:bodyPr/>
          <a:lstStyle/>
          <a:p>
            <a:pPr marL="231775" indent="-231775" eaLnBrk="1" hangingPunct="1">
              <a:lnSpc>
                <a:spcPct val="110000"/>
              </a:lnSpc>
              <a:buClr>
                <a:schemeClr val="tx1"/>
              </a:buClr>
              <a:buSzTx/>
            </a:pPr>
            <a:r>
              <a:rPr lang="en-US" sz="1900" dirty="0" smtClean="0"/>
              <a:t>Extensive science and math experiences</a:t>
            </a:r>
          </a:p>
          <a:p>
            <a:pPr marL="231775" indent="-231775" eaLnBrk="1" hangingPunct="1">
              <a:lnSpc>
                <a:spcPct val="110000"/>
              </a:lnSpc>
              <a:buClr>
                <a:schemeClr val="tx1"/>
              </a:buClr>
              <a:buSzTx/>
            </a:pPr>
            <a:r>
              <a:rPr lang="en-US" sz="1900" dirty="0" smtClean="0"/>
              <a:t>Varied engineering experiences</a:t>
            </a:r>
          </a:p>
          <a:p>
            <a:pPr marL="231775" indent="-231775" eaLnBrk="1" hangingPunct="1">
              <a:lnSpc>
                <a:spcPct val="110000"/>
              </a:lnSpc>
              <a:buClr>
                <a:schemeClr val="tx1"/>
              </a:buClr>
              <a:buSzTx/>
            </a:pPr>
            <a:r>
              <a:rPr lang="en-US" sz="1900" dirty="0" smtClean="0"/>
              <a:t>Limited to no agriculture experience</a:t>
            </a:r>
          </a:p>
          <a:p>
            <a:pPr marL="231775" indent="-231775" eaLnBrk="1" hangingPunct="1">
              <a:lnSpc>
                <a:spcPct val="110000"/>
              </a:lnSpc>
              <a:buClr>
                <a:schemeClr val="tx1"/>
              </a:buClr>
              <a:buSzTx/>
            </a:pPr>
            <a:r>
              <a:rPr lang="en-US" sz="1900" dirty="0" smtClean="0"/>
              <a:t>High achievers</a:t>
            </a:r>
          </a:p>
          <a:p>
            <a:pPr marL="231775" indent="-231775" eaLnBrk="1" hangingPunct="1">
              <a:lnSpc>
                <a:spcPct val="110000"/>
              </a:lnSpc>
              <a:buClr>
                <a:schemeClr val="tx1"/>
              </a:buClr>
              <a:buSzTx/>
            </a:pPr>
            <a:r>
              <a:rPr lang="en-US" sz="1900" dirty="0" smtClean="0"/>
              <a:t>Value sustainability and servant leaders</a:t>
            </a:r>
          </a:p>
          <a:p>
            <a:pPr marL="231775" indent="-231775" eaLnBrk="1" hangingPunct="1">
              <a:lnSpc>
                <a:spcPct val="110000"/>
              </a:lnSpc>
              <a:buClr>
                <a:schemeClr val="tx1"/>
              </a:buClr>
              <a:buSzTx/>
            </a:pPr>
            <a:r>
              <a:rPr lang="en-US" sz="1900" dirty="0" smtClean="0"/>
              <a:t>Proficient oral speakers</a:t>
            </a:r>
          </a:p>
          <a:p>
            <a:pPr marL="231775" indent="-231775" eaLnBrk="1" hangingPunct="1">
              <a:lnSpc>
                <a:spcPct val="110000"/>
              </a:lnSpc>
              <a:buClr>
                <a:schemeClr val="tx1"/>
              </a:buClr>
              <a:buSzTx/>
            </a:pPr>
            <a:r>
              <a:rPr lang="en-US" sz="1900" dirty="0" smtClean="0"/>
              <a:t>DISC personality style</a:t>
            </a:r>
          </a:p>
          <a:p>
            <a:pPr marL="506413" lvl="1" indent="-231775" eaLnBrk="1" hangingPunct="1">
              <a:lnSpc>
                <a:spcPct val="110000"/>
              </a:lnSpc>
              <a:buClr>
                <a:schemeClr val="tx1"/>
              </a:buClr>
              <a:buSzTx/>
            </a:pPr>
            <a:r>
              <a:rPr lang="en-US" sz="1400" dirty="0" smtClean="0"/>
              <a:t>Dominant</a:t>
            </a:r>
          </a:p>
          <a:p>
            <a:pPr marL="506413" lvl="1" indent="-231775" eaLnBrk="1" hangingPunct="1">
              <a:lnSpc>
                <a:spcPct val="110000"/>
              </a:lnSpc>
              <a:buClr>
                <a:schemeClr val="tx1"/>
              </a:buClr>
              <a:buSzTx/>
            </a:pPr>
            <a:r>
              <a:rPr lang="en-US" sz="1400" dirty="0" smtClean="0"/>
              <a:t>Influencing</a:t>
            </a:r>
          </a:p>
          <a:p>
            <a:pPr marL="506413" lvl="1" indent="-231775" eaLnBrk="1" hangingPunct="1">
              <a:lnSpc>
                <a:spcPct val="110000"/>
              </a:lnSpc>
              <a:buClr>
                <a:schemeClr val="tx1"/>
              </a:buClr>
              <a:buSzTx/>
            </a:pPr>
            <a:r>
              <a:rPr lang="en-US" sz="1400" dirty="0" smtClean="0"/>
              <a:t>Steady</a:t>
            </a:r>
          </a:p>
          <a:p>
            <a:pPr marL="506413" lvl="1" indent="-231775" eaLnBrk="1" hangingPunct="1">
              <a:lnSpc>
                <a:spcPct val="110000"/>
              </a:lnSpc>
              <a:buClr>
                <a:schemeClr val="tx1"/>
              </a:buClr>
              <a:buSzTx/>
            </a:pPr>
            <a:r>
              <a:rPr lang="en-US" sz="1400" dirty="0" smtClean="0"/>
              <a:t>Cautious </a:t>
            </a:r>
          </a:p>
          <a:p>
            <a:pPr marL="231775" indent="-231775" eaLnBrk="1" hangingPunct="1">
              <a:lnSpc>
                <a:spcPct val="110000"/>
              </a:lnSpc>
              <a:buClr>
                <a:schemeClr val="tx1"/>
              </a:buClr>
              <a:buSzTx/>
            </a:pPr>
            <a:r>
              <a:rPr lang="en-US" sz="1900" dirty="0" smtClean="0"/>
              <a:t>Diverse- international, female students</a:t>
            </a:r>
          </a:p>
        </p:txBody>
      </p:sp>
      <p:pic>
        <p:nvPicPr>
          <p:cNvPr id="8" name="Picture 7" descr="fzm-Polaroid.Frame-02.jpg"/>
          <p:cNvPicPr>
            <a:picLocks noChangeAspect="1"/>
          </p:cNvPicPr>
          <p:nvPr/>
        </p:nvPicPr>
        <p:blipFill>
          <a:blip r:embed="rId3" cstate="print"/>
          <a:srcRect l="6769" t="4348" r="6921" b="4348"/>
          <a:stretch>
            <a:fillRect/>
          </a:stretch>
        </p:blipFill>
        <p:spPr>
          <a:xfrm>
            <a:off x="4724400" y="1452282"/>
            <a:ext cx="4191000" cy="5177118"/>
          </a:xfrm>
          <a:prstGeom prst="rect">
            <a:avLst/>
          </a:prstGeom>
        </p:spPr>
      </p:pic>
      <p:pic>
        <p:nvPicPr>
          <p:cNvPr id="7" name="Picture 6" descr="Image chef engineer image person.jpg"/>
          <p:cNvPicPr>
            <a:picLocks noChangeAspect="1"/>
          </p:cNvPicPr>
          <p:nvPr/>
        </p:nvPicPr>
        <p:blipFill>
          <a:blip r:embed="rId4" cstate="print"/>
          <a:srcRect l="18750" r="14583"/>
          <a:stretch>
            <a:fillRect/>
          </a:stretch>
        </p:blipFill>
        <p:spPr>
          <a:xfrm>
            <a:off x="5638800" y="1828800"/>
            <a:ext cx="2438400" cy="365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384175"/>
            <a:ext cx="8534400" cy="758825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bg2">
                    <a:lumMod val="75000"/>
                  </a:schemeClr>
                </a:solidFill>
              </a:rPr>
              <a:t>Innovation for Agriculture</a:t>
            </a:r>
            <a:endParaRPr lang="en-US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0723" name="Content Placeholder 2"/>
          <p:cNvSpPr>
            <a:spLocks noGrp="1"/>
          </p:cNvSpPr>
          <p:nvPr>
            <p:ph sz="quarter" idx="1"/>
          </p:nvPr>
        </p:nvSpPr>
        <p:spPr>
          <a:xfrm>
            <a:off x="182562" y="1447800"/>
            <a:ext cx="8504238" cy="4873625"/>
          </a:xfrm>
        </p:spPr>
        <p:txBody>
          <a:bodyPr/>
          <a:lstStyle/>
          <a:p>
            <a:pPr eaLnBrk="1" hangingPunct="1">
              <a:buClr>
                <a:schemeClr val="tx1"/>
              </a:buClr>
            </a:pPr>
            <a:r>
              <a:rPr lang="en-US" sz="2100" dirty="0" smtClean="0"/>
              <a:t>Best Practices for project-based learning for introduction engineering design include. . . </a:t>
            </a:r>
          </a:p>
          <a:p>
            <a:pPr marL="617538" lvl="1" indent="-342900" eaLnBrk="1" hangingPunct="1">
              <a:buClr>
                <a:schemeClr val="tx1"/>
              </a:buClr>
              <a:buFont typeface="+mj-lt"/>
              <a:buAutoNum type="arabicParenR"/>
            </a:pPr>
            <a:r>
              <a:rPr lang="en-US" sz="1800" dirty="0" smtClean="0"/>
              <a:t>creating open-ended statements that require opportunity recognition </a:t>
            </a:r>
          </a:p>
          <a:p>
            <a:pPr marL="617538" lvl="1" indent="-342900" eaLnBrk="1" hangingPunct="1">
              <a:buClr>
                <a:schemeClr val="tx1"/>
              </a:buClr>
              <a:buFont typeface="+mj-lt"/>
              <a:buAutoNum type="arabicParenR"/>
            </a:pPr>
            <a:r>
              <a:rPr lang="en-US" sz="1800" dirty="0" smtClean="0"/>
              <a:t>stimulus and site visits</a:t>
            </a:r>
          </a:p>
          <a:p>
            <a:pPr marL="617538" lvl="1" indent="-342900" eaLnBrk="1" hangingPunct="1">
              <a:buClr>
                <a:schemeClr val="tx1"/>
              </a:buClr>
              <a:buFont typeface="+mj-lt"/>
              <a:buAutoNum type="arabicParenR"/>
            </a:pPr>
            <a:r>
              <a:rPr lang="en-US" sz="1800" dirty="0" smtClean="0"/>
              <a:t>a client or community partner</a:t>
            </a:r>
          </a:p>
          <a:p>
            <a:pPr marL="617538" lvl="1" indent="-342900" eaLnBrk="1" hangingPunct="1">
              <a:buClr>
                <a:schemeClr val="tx1"/>
              </a:buClr>
              <a:buFont typeface="+mj-lt"/>
              <a:buAutoNum type="arabicParenR"/>
            </a:pPr>
            <a:r>
              <a:rPr lang="en-US" sz="1800" dirty="0" smtClean="0"/>
              <a:t>regular interaction/feedback between students and clients </a:t>
            </a:r>
          </a:p>
          <a:p>
            <a:pPr marL="617538" lvl="1" indent="-342900" eaLnBrk="1" hangingPunct="1">
              <a:buClr>
                <a:schemeClr val="tx1"/>
              </a:buClr>
              <a:buFont typeface="+mj-lt"/>
              <a:buAutoNum type="arabicParenR"/>
            </a:pPr>
            <a:r>
              <a:rPr lang="en-US" sz="1800" dirty="0" smtClean="0"/>
              <a:t>faculty serving as key contacts and mentor</a:t>
            </a:r>
          </a:p>
          <a:p>
            <a:pPr eaLnBrk="1" hangingPunct="1">
              <a:buClr>
                <a:schemeClr val="tx1"/>
              </a:buClr>
            </a:pPr>
            <a:endParaRPr lang="en-US" sz="1400" dirty="0"/>
          </a:p>
          <a:p>
            <a:pPr eaLnBrk="1" hangingPunct="1">
              <a:buClr>
                <a:schemeClr val="tx1"/>
              </a:buClr>
            </a:pPr>
            <a:r>
              <a:rPr lang="en-US" sz="2100" dirty="0" smtClean="0"/>
              <a:t>Service- learning and collaboration that . . .</a:t>
            </a:r>
          </a:p>
          <a:p>
            <a:pPr marL="617538" lvl="1" indent="-342900" eaLnBrk="1" hangingPunct="1">
              <a:buClr>
                <a:schemeClr val="tx1"/>
              </a:buClr>
              <a:buFont typeface="+mj-lt"/>
              <a:buAutoNum type="arabicParenR"/>
            </a:pPr>
            <a:r>
              <a:rPr lang="en-US" sz="1800" dirty="0" smtClean="0"/>
              <a:t>is ongoing and adaptive</a:t>
            </a:r>
          </a:p>
          <a:p>
            <a:pPr marL="617538" lvl="1" indent="-342900" eaLnBrk="1" hangingPunct="1">
              <a:buClr>
                <a:schemeClr val="tx1"/>
              </a:buClr>
              <a:buFont typeface="+mj-lt"/>
              <a:buAutoNum type="arabicParenR"/>
            </a:pPr>
            <a:r>
              <a:rPr lang="en-US" sz="1800" dirty="0" smtClean="0"/>
              <a:t>has clear outcomes for both partners </a:t>
            </a:r>
          </a:p>
          <a:p>
            <a:pPr eaLnBrk="1" hangingPunct="1">
              <a:buClr>
                <a:schemeClr val="tx1"/>
              </a:buClr>
            </a:pPr>
            <a:endParaRPr lang="en-US" sz="1400" dirty="0"/>
          </a:p>
          <a:p>
            <a:pPr eaLnBrk="1" hangingPunct="1">
              <a:buClr>
                <a:schemeClr val="tx1"/>
              </a:buClr>
            </a:pPr>
            <a:r>
              <a:rPr lang="en-US" sz="2100" dirty="0" smtClean="0"/>
              <a:t>In the future, maybe we could. . . </a:t>
            </a:r>
          </a:p>
          <a:p>
            <a:pPr marL="617538" lvl="1" indent="-342900" eaLnBrk="1" hangingPunct="1">
              <a:buClr>
                <a:schemeClr val="tx1"/>
              </a:buClr>
              <a:buFont typeface="+mj-lt"/>
              <a:buAutoNum type="arabicParenR"/>
            </a:pPr>
            <a:r>
              <a:rPr lang="en-US" sz="1800" dirty="0" smtClean="0"/>
              <a:t>advance first-year projects to senior design</a:t>
            </a:r>
          </a:p>
          <a:p>
            <a:pPr marL="617538" lvl="1" indent="-342900" eaLnBrk="1" hangingPunct="1">
              <a:buClr>
                <a:schemeClr val="tx1"/>
              </a:buClr>
              <a:buFont typeface="+mj-lt"/>
              <a:buAutoNum type="arabicParenR"/>
            </a:pPr>
            <a:r>
              <a:rPr lang="en-US" sz="1800" dirty="0" smtClean="0"/>
              <a:t>create more verifiable, end-use designs</a:t>
            </a:r>
          </a:p>
        </p:txBody>
      </p:sp>
      <p:pic>
        <p:nvPicPr>
          <p:cNvPr id="4" name="Picture 3" descr="Tagxedo word tree ima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000" y="3564466"/>
            <a:ext cx="3200400" cy="3141134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400" b="1" smtClean="0">
                <a:solidFill>
                  <a:srgbClr val="002060"/>
                </a:solidFill>
              </a:rPr>
              <a:t>ACKNOWLEDGEMENTS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00200"/>
            <a:ext cx="8458200" cy="4724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National AgrAbility Project</a:t>
            </a:r>
          </a:p>
          <a:p>
            <a:pPr eaLnBrk="1" hangingPunct="1">
              <a:lnSpc>
                <a:spcPct val="80000"/>
              </a:lnSpc>
            </a:pPr>
            <a:endParaRPr lang="en-US" sz="2800" dirty="0" smtClean="0"/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Ohio AgrAbility Project-  leadership and staff</a:t>
            </a:r>
          </a:p>
          <a:p>
            <a:pPr eaLnBrk="1" hangingPunct="1">
              <a:lnSpc>
                <a:spcPct val="80000"/>
              </a:lnSpc>
            </a:pPr>
            <a:endParaRPr lang="en-US" sz="2800" dirty="0" smtClean="0"/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UD School of Engineering- funding and resources  </a:t>
            </a:r>
          </a:p>
          <a:p>
            <a:pPr eaLnBrk="1" hangingPunct="1">
              <a:lnSpc>
                <a:spcPct val="80000"/>
              </a:lnSpc>
            </a:pPr>
            <a:endParaRPr lang="en-US" sz="2800" dirty="0" smtClean="0"/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Partners and supporters- Mission of Mary Cooperative (urban farm in Dayton, OH);  Safe Haven Farms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Students and Teaching Assistants</a:t>
            </a:r>
            <a:endParaRPr lang="en-US" sz="2300" dirty="0" smtClean="0"/>
          </a:p>
          <a:p>
            <a:pPr eaLnBrk="1" hangingPunct="1">
              <a:lnSpc>
                <a:spcPct val="80000"/>
              </a:lnSpc>
            </a:pPr>
            <a:endParaRPr lang="en-US" sz="2800" dirty="0" smtClean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1625" y="384175"/>
            <a:ext cx="8534400" cy="758825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17375E"/>
                </a:solidFill>
              </a:rPr>
              <a:t>Design Project Problem Statements- </a:t>
            </a:r>
            <a:br>
              <a:rPr lang="en-US" sz="3200" b="1" dirty="0" smtClean="0">
                <a:solidFill>
                  <a:srgbClr val="17375E"/>
                </a:solidFill>
              </a:rPr>
            </a:br>
            <a:r>
              <a:rPr lang="en-US" sz="3200" b="1" dirty="0" smtClean="0">
                <a:solidFill>
                  <a:srgbClr val="17375E"/>
                </a:solidFill>
              </a:rPr>
              <a:t>Evolution &amp; Components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1524000"/>
            <a:ext cx="8686800" cy="4800600"/>
          </a:xfrm>
        </p:spPr>
        <p:txBody>
          <a:bodyPr/>
          <a:lstStyle/>
          <a:p>
            <a:pPr marL="225425" indent="-225425" eaLnBrk="1" hangingPunct="1">
              <a:lnSpc>
                <a:spcPct val="110000"/>
              </a:lnSpc>
              <a:buClr>
                <a:schemeClr val="tx1"/>
              </a:buClr>
              <a:buSzTx/>
            </a:pPr>
            <a:r>
              <a:rPr lang="en-US" sz="2000" dirty="0" smtClean="0"/>
              <a:t>General Composition and Themes</a:t>
            </a:r>
          </a:p>
          <a:p>
            <a:pPr marL="500063" lvl="1" indent="-225425" eaLnBrk="1" hangingPunct="1">
              <a:lnSpc>
                <a:spcPct val="110000"/>
              </a:lnSpc>
              <a:buClr>
                <a:srgbClr val="00B050"/>
              </a:buClr>
              <a:buSzTx/>
              <a:buFont typeface="Arial" pitchFamily="34" charset="0"/>
              <a:buChar char="•"/>
            </a:pPr>
            <a:r>
              <a:rPr lang="en-US" sz="2000" dirty="0" smtClean="0"/>
              <a:t>National AgrAbility and Ohio AgrAbility background</a:t>
            </a:r>
          </a:p>
          <a:p>
            <a:pPr marL="500063" lvl="1" indent="-225425" eaLnBrk="1" hangingPunct="1">
              <a:lnSpc>
                <a:spcPct val="110000"/>
              </a:lnSpc>
              <a:buClr>
                <a:srgbClr val="00B050"/>
              </a:buClr>
              <a:buSzTx/>
              <a:buFont typeface="Arial" pitchFamily="34" charset="0"/>
              <a:buChar char="•"/>
            </a:pPr>
            <a:r>
              <a:rPr lang="en-US" sz="2000" dirty="0" smtClean="0"/>
              <a:t>“Design a cost-effective, innovative technology for the Ohio AgrAbility Project and its clients” and </a:t>
            </a:r>
            <a:r>
              <a:rPr lang="en-US" sz="2000" u="sng" dirty="0" smtClean="0"/>
              <a:t>$50 project budget per team</a:t>
            </a:r>
          </a:p>
          <a:p>
            <a:pPr marL="500063" lvl="1" indent="-225425" eaLnBrk="1" hangingPunct="1">
              <a:lnSpc>
                <a:spcPct val="110000"/>
              </a:lnSpc>
              <a:buClr>
                <a:srgbClr val="00B050"/>
              </a:buClr>
              <a:buSzTx/>
              <a:buFont typeface="Arial" pitchFamily="34" charset="0"/>
              <a:buChar char="•"/>
            </a:pPr>
            <a:r>
              <a:rPr lang="en-US" sz="2000" dirty="0" smtClean="0"/>
              <a:t>“Universal design of software, processes, devices for prevention or support services”</a:t>
            </a:r>
          </a:p>
          <a:p>
            <a:pPr marL="500063" lvl="1" indent="-225425" eaLnBrk="1" hangingPunct="1">
              <a:lnSpc>
                <a:spcPct val="110000"/>
              </a:lnSpc>
              <a:buClr>
                <a:srgbClr val="00B050"/>
              </a:buClr>
              <a:buSzTx/>
              <a:buFont typeface="Arial" pitchFamily="34" charset="0"/>
              <a:buChar char="•"/>
            </a:pPr>
            <a:r>
              <a:rPr lang="en-US" sz="2000" dirty="0" smtClean="0"/>
              <a:t>Deliverables </a:t>
            </a:r>
          </a:p>
          <a:p>
            <a:pPr marL="500063" lvl="1" indent="-225425" eaLnBrk="1" hangingPunct="1">
              <a:lnSpc>
                <a:spcPct val="110000"/>
              </a:lnSpc>
              <a:buClr>
                <a:srgbClr val="00B050"/>
              </a:buClr>
              <a:buSzTx/>
              <a:buFont typeface="Arial" pitchFamily="34" charset="0"/>
              <a:buChar char="•"/>
            </a:pPr>
            <a:r>
              <a:rPr lang="en-US" sz="2000" dirty="0" smtClean="0"/>
              <a:t>Design activities and timeline</a:t>
            </a:r>
          </a:p>
          <a:p>
            <a:pPr marL="500063" lvl="1" indent="-225425" eaLnBrk="1" hangingPunct="1">
              <a:lnSpc>
                <a:spcPct val="110000"/>
              </a:lnSpc>
              <a:buClr>
                <a:srgbClr val="00B050"/>
              </a:buClr>
              <a:buSzTx/>
              <a:buFont typeface="Arial" pitchFamily="34" charset="0"/>
              <a:buChar char="•"/>
            </a:pPr>
            <a:r>
              <a:rPr lang="en-US" sz="2000" dirty="0" smtClean="0"/>
              <a:t>Information resources</a:t>
            </a:r>
          </a:p>
          <a:p>
            <a:pPr marL="500063" lvl="1" indent="-225425" eaLnBrk="1" hangingPunct="1">
              <a:lnSpc>
                <a:spcPct val="110000"/>
              </a:lnSpc>
              <a:buClr>
                <a:schemeClr val="tx1"/>
              </a:buClr>
              <a:buSzTx/>
              <a:buNone/>
            </a:pPr>
            <a:endParaRPr lang="en-US" sz="1400" dirty="0" smtClean="0"/>
          </a:p>
        </p:txBody>
      </p:sp>
      <p:graphicFrame>
        <p:nvGraphicFramePr>
          <p:cNvPr id="4" name="Diagram 3"/>
          <p:cNvGraphicFramePr/>
          <p:nvPr/>
        </p:nvGraphicFramePr>
        <p:xfrm>
          <a:off x="304800" y="4800600"/>
          <a:ext cx="8610600" cy="182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1625" y="381000"/>
            <a:ext cx="8534400" cy="758825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17375E"/>
                </a:solidFill>
              </a:rPr>
              <a:t>Design Project Problem Statements- </a:t>
            </a:r>
            <a:br>
              <a:rPr lang="en-US" sz="3200" b="1" dirty="0" smtClean="0">
                <a:solidFill>
                  <a:srgbClr val="17375E"/>
                </a:solidFill>
              </a:rPr>
            </a:br>
            <a:r>
              <a:rPr lang="en-US" sz="3200" b="1" dirty="0" smtClean="0">
                <a:solidFill>
                  <a:srgbClr val="17375E"/>
                </a:solidFill>
              </a:rPr>
              <a:t>Evolution &amp; Components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1371600"/>
            <a:ext cx="8686800" cy="4800600"/>
          </a:xfrm>
        </p:spPr>
        <p:txBody>
          <a:bodyPr/>
          <a:lstStyle/>
          <a:p>
            <a:pPr marL="225425" indent="-225425" eaLnBrk="1" hangingPunct="1">
              <a:lnSpc>
                <a:spcPct val="110000"/>
              </a:lnSpc>
              <a:buClr>
                <a:schemeClr val="tx1"/>
              </a:buClr>
              <a:buSzTx/>
            </a:pPr>
            <a:r>
              <a:rPr lang="en-US" sz="2000" b="1" dirty="0" smtClean="0">
                <a:solidFill>
                  <a:srgbClr val="FFFF00"/>
                </a:solidFill>
              </a:rPr>
              <a:t>Fall 2012 Updates/Additions</a:t>
            </a:r>
          </a:p>
          <a:p>
            <a:pPr marL="500063" lvl="1" indent="-225425" eaLnBrk="1" hangingPunct="1">
              <a:lnSpc>
                <a:spcPct val="110000"/>
              </a:lnSpc>
              <a:buClr>
                <a:srgbClr val="00B050"/>
              </a:buClr>
              <a:buSzTx/>
              <a:buFont typeface="Arial" pitchFamily="34" charset="0"/>
              <a:buChar char="•"/>
            </a:pPr>
            <a:r>
              <a:rPr lang="en-US" sz="2000" dirty="0" smtClean="0"/>
              <a:t>“Universal design of software, processes, devices for </a:t>
            </a:r>
            <a:r>
              <a:rPr lang="en-US" sz="2000" dirty="0" smtClean="0">
                <a:solidFill>
                  <a:srgbClr val="FFFE00"/>
                </a:solidFill>
              </a:rPr>
              <a:t>injury/fatality prevention, support services, farm management/activities, sustainable farming, rehabilitation, or training”</a:t>
            </a:r>
          </a:p>
          <a:p>
            <a:pPr marL="500063" lvl="1" indent="-225425" eaLnBrk="1" hangingPunct="1">
              <a:lnSpc>
                <a:spcPct val="110000"/>
              </a:lnSpc>
              <a:buClr>
                <a:srgbClr val="00B050"/>
              </a:buClr>
              <a:buSzTx/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FFFE00"/>
                </a:solidFill>
              </a:rPr>
              <a:t>Inclusion of </a:t>
            </a:r>
            <a:r>
              <a:rPr lang="en-US" sz="2000" u="sng" dirty="0" smtClean="0">
                <a:solidFill>
                  <a:srgbClr val="FFFE00"/>
                </a:solidFill>
              </a:rPr>
              <a:t>cognitive disabilities </a:t>
            </a:r>
            <a:r>
              <a:rPr lang="en-US" sz="2000" dirty="0" smtClean="0">
                <a:solidFill>
                  <a:srgbClr val="FFFE00"/>
                </a:solidFill>
              </a:rPr>
              <a:t>(e.g. autism)</a:t>
            </a:r>
          </a:p>
          <a:p>
            <a:pPr marL="500063" lvl="1" indent="-225425" eaLnBrk="1" hangingPunct="1">
              <a:lnSpc>
                <a:spcPct val="110000"/>
              </a:lnSpc>
              <a:buClr>
                <a:srgbClr val="00B050"/>
              </a:buClr>
              <a:buSzTx/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FFFF00"/>
                </a:solidFill>
              </a:rPr>
              <a:t>Added Design Requirements section- “$50 project budget, incorporate universal design, sustainability, constructed with handheld power tools, no craft materials, testable model/prototype, small size” </a:t>
            </a:r>
          </a:p>
          <a:p>
            <a:pPr marL="225425" indent="-225425" eaLnBrk="1" hangingPunct="1">
              <a:lnSpc>
                <a:spcPct val="110000"/>
              </a:lnSpc>
              <a:buClr>
                <a:schemeClr val="tx1"/>
              </a:buClr>
              <a:buSzTx/>
            </a:pPr>
            <a:r>
              <a:rPr lang="en-US" sz="2000" b="1" dirty="0" smtClean="0">
                <a:solidFill>
                  <a:srgbClr val="FF6600"/>
                </a:solidFill>
              </a:rPr>
              <a:t>Spring 2013 Updates/Additions</a:t>
            </a:r>
          </a:p>
          <a:p>
            <a:pPr marL="500063" lvl="1" indent="-225425" eaLnBrk="1" hangingPunct="1">
              <a:lnSpc>
                <a:spcPct val="110000"/>
              </a:lnSpc>
              <a:buClr>
                <a:srgbClr val="00B050"/>
              </a:buClr>
              <a:buSzTx/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FF6600"/>
                </a:solidFill>
              </a:rPr>
              <a:t>Inclusion of greenhouses/nurseries </a:t>
            </a:r>
          </a:p>
        </p:txBody>
      </p:sp>
      <p:graphicFrame>
        <p:nvGraphicFramePr>
          <p:cNvPr id="4" name="Diagram 3"/>
          <p:cNvGraphicFramePr/>
          <p:nvPr/>
        </p:nvGraphicFramePr>
        <p:xfrm>
          <a:off x="304800" y="4876800"/>
          <a:ext cx="8610600" cy="167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1625" y="384175"/>
            <a:ext cx="8534400" cy="758825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17375E"/>
                </a:solidFill>
              </a:rPr>
              <a:t>Design Project Problem Statements- </a:t>
            </a:r>
            <a:br>
              <a:rPr lang="en-US" sz="3200" b="1" dirty="0" smtClean="0">
                <a:solidFill>
                  <a:srgbClr val="17375E"/>
                </a:solidFill>
              </a:rPr>
            </a:br>
            <a:r>
              <a:rPr lang="en-US" sz="3200" b="1" dirty="0" smtClean="0">
                <a:solidFill>
                  <a:srgbClr val="17375E"/>
                </a:solidFill>
              </a:rPr>
              <a:t>Evolution &amp; Components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1371600"/>
            <a:ext cx="8686800" cy="4800600"/>
          </a:xfrm>
        </p:spPr>
        <p:txBody>
          <a:bodyPr/>
          <a:lstStyle/>
          <a:p>
            <a:pPr marL="225425" indent="-225425" eaLnBrk="1" hangingPunct="1">
              <a:lnSpc>
                <a:spcPct val="110000"/>
              </a:lnSpc>
              <a:buClr>
                <a:schemeClr val="tx1"/>
              </a:buClr>
              <a:buSzTx/>
            </a:pPr>
            <a:r>
              <a:rPr lang="en-US" sz="2000" b="1" dirty="0" smtClean="0">
                <a:solidFill>
                  <a:srgbClr val="FF0000"/>
                </a:solidFill>
              </a:rPr>
              <a:t>Fall 2013 Updates/Additions</a:t>
            </a:r>
          </a:p>
          <a:p>
            <a:pPr marL="500063" lvl="1" indent="-225425" eaLnBrk="1" hangingPunct="1">
              <a:lnSpc>
                <a:spcPct val="110000"/>
              </a:lnSpc>
              <a:buClr>
                <a:srgbClr val="00B050"/>
              </a:buClr>
              <a:buSzTx/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FF0000"/>
                </a:solidFill>
              </a:rPr>
              <a:t>Innovative Design for Agriculture</a:t>
            </a:r>
          </a:p>
          <a:p>
            <a:pPr marL="500063" lvl="1" indent="-225425" eaLnBrk="1" hangingPunct="1">
              <a:lnSpc>
                <a:spcPct val="110000"/>
              </a:lnSpc>
              <a:buClr>
                <a:srgbClr val="00B050"/>
              </a:buClr>
              <a:buSzTx/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FF0000"/>
                </a:solidFill>
              </a:rPr>
              <a:t>Highlight importance of agriculture in society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marL="500063" lvl="1" indent="-225425" eaLnBrk="1" hangingPunct="1">
              <a:lnSpc>
                <a:spcPct val="110000"/>
              </a:lnSpc>
              <a:buClr>
                <a:srgbClr val="00B050"/>
              </a:buClr>
              <a:buSzTx/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FF0000"/>
                </a:solidFill>
              </a:rPr>
              <a:t>“Design, construct, and test a cost-effective, innovative design for the agriculture industry that improves </a:t>
            </a:r>
            <a:r>
              <a:rPr lang="en-US" sz="2000" u="sng" dirty="0" smtClean="0">
                <a:solidFill>
                  <a:srgbClr val="FF0000"/>
                </a:solidFill>
              </a:rPr>
              <a:t>safety, sustainability, technology, or education </a:t>
            </a:r>
            <a:r>
              <a:rPr lang="en-US" sz="2000" dirty="0" smtClean="0">
                <a:solidFill>
                  <a:srgbClr val="FF0000"/>
                </a:solidFill>
              </a:rPr>
              <a:t>for the Ohio AgrAbility Project and its clients”</a:t>
            </a:r>
          </a:p>
          <a:p>
            <a:pPr marL="500063" lvl="1" indent="-225425" eaLnBrk="1" hangingPunct="1">
              <a:lnSpc>
                <a:spcPct val="110000"/>
              </a:lnSpc>
              <a:buClr>
                <a:srgbClr val="00B050"/>
              </a:buClr>
              <a:buSzTx/>
              <a:buNone/>
            </a:pPr>
            <a:endParaRPr lang="en-US" sz="2000" dirty="0" smtClean="0">
              <a:solidFill>
                <a:srgbClr val="FF0000"/>
              </a:solidFill>
            </a:endParaRPr>
          </a:p>
          <a:p>
            <a:pPr marL="225425" indent="-225425" eaLnBrk="1" hangingPunct="1">
              <a:lnSpc>
                <a:spcPct val="110000"/>
              </a:lnSpc>
              <a:buClr>
                <a:schemeClr val="tx1"/>
              </a:buClr>
              <a:buSzTx/>
            </a:pPr>
            <a:r>
              <a:rPr lang="en-US" sz="2000" b="1" dirty="0" smtClean="0">
                <a:solidFill>
                  <a:srgbClr val="FF0000"/>
                </a:solidFill>
              </a:rPr>
              <a:t>Spring 2014- No Updates/Additions</a:t>
            </a:r>
          </a:p>
        </p:txBody>
      </p:sp>
      <p:graphicFrame>
        <p:nvGraphicFramePr>
          <p:cNvPr id="4" name="Diagram 3"/>
          <p:cNvGraphicFramePr/>
          <p:nvPr/>
        </p:nvGraphicFramePr>
        <p:xfrm>
          <a:off x="304800" y="4724400"/>
          <a:ext cx="8610600" cy="182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400" b="1" dirty="0" smtClean="0">
                <a:solidFill>
                  <a:srgbClr val="17375E"/>
                </a:solidFill>
              </a:rPr>
              <a:t>Site Visits/Stimulus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1524000"/>
            <a:ext cx="4267200" cy="4800600"/>
          </a:xfrm>
        </p:spPr>
        <p:txBody>
          <a:bodyPr/>
          <a:lstStyle/>
          <a:p>
            <a:pPr marL="225425" indent="-225425" eaLnBrk="1" hangingPunct="1">
              <a:lnSpc>
                <a:spcPct val="110000"/>
              </a:lnSpc>
              <a:buClr>
                <a:schemeClr val="tx1"/>
              </a:buClr>
              <a:buSzTx/>
            </a:pPr>
            <a:r>
              <a:rPr lang="en-US" sz="1900" dirty="0" smtClean="0"/>
              <a:t>No site visits </a:t>
            </a:r>
          </a:p>
          <a:p>
            <a:pPr marL="225425" indent="-225425" eaLnBrk="1" hangingPunct="1">
              <a:lnSpc>
                <a:spcPct val="110000"/>
              </a:lnSpc>
              <a:buClr>
                <a:schemeClr val="tx1"/>
              </a:buClr>
              <a:buSzTx/>
            </a:pPr>
            <a:endParaRPr lang="en-US" sz="1900" dirty="0" smtClean="0"/>
          </a:p>
          <a:p>
            <a:pPr marL="225425" indent="-225425" eaLnBrk="1" hangingPunct="1">
              <a:lnSpc>
                <a:spcPct val="110000"/>
              </a:lnSpc>
              <a:buClr>
                <a:schemeClr val="tx1"/>
              </a:buClr>
              <a:buSzTx/>
            </a:pPr>
            <a:r>
              <a:rPr lang="en-US" sz="1900" dirty="0" smtClean="0"/>
              <a:t>Farm visit (Bill Wilkins)</a:t>
            </a:r>
          </a:p>
          <a:p>
            <a:pPr marL="225425" indent="-225425" eaLnBrk="1" hangingPunct="1">
              <a:lnSpc>
                <a:spcPct val="110000"/>
              </a:lnSpc>
              <a:buClr>
                <a:schemeClr val="tx1"/>
              </a:buClr>
              <a:buSzTx/>
            </a:pPr>
            <a:endParaRPr lang="en-US" sz="1900" dirty="0" smtClean="0"/>
          </a:p>
          <a:p>
            <a:pPr marL="225425" indent="-225425" eaLnBrk="1" hangingPunct="1">
              <a:lnSpc>
                <a:spcPct val="110000"/>
              </a:lnSpc>
              <a:buClr>
                <a:schemeClr val="tx1"/>
              </a:buClr>
              <a:buSzTx/>
            </a:pPr>
            <a:r>
              <a:rPr lang="en-US" sz="1900" dirty="0" smtClean="0"/>
              <a:t>Well-timed, farm visit (Bill Wilkins) and organic dairy farm</a:t>
            </a:r>
          </a:p>
          <a:p>
            <a:pPr marL="225425" indent="-225425" eaLnBrk="1" hangingPunct="1">
              <a:lnSpc>
                <a:spcPct val="110000"/>
              </a:lnSpc>
              <a:buClr>
                <a:schemeClr val="tx1"/>
              </a:buClr>
              <a:buSzTx/>
            </a:pPr>
            <a:endParaRPr lang="en-US" sz="1900" dirty="0" smtClean="0"/>
          </a:p>
          <a:p>
            <a:pPr marL="225425" indent="-225425" eaLnBrk="1" hangingPunct="1">
              <a:lnSpc>
                <a:spcPct val="110000"/>
              </a:lnSpc>
              <a:buClr>
                <a:schemeClr val="tx1"/>
              </a:buClr>
              <a:buSzTx/>
            </a:pPr>
            <a:endParaRPr lang="en-US" sz="1900" dirty="0" smtClean="0"/>
          </a:p>
          <a:p>
            <a:pPr marL="225425" indent="-225425" eaLnBrk="1" hangingPunct="1">
              <a:lnSpc>
                <a:spcPct val="110000"/>
              </a:lnSpc>
              <a:buClr>
                <a:schemeClr val="tx1"/>
              </a:buClr>
              <a:buSzTx/>
            </a:pPr>
            <a:endParaRPr lang="en-US" sz="1900" dirty="0" smtClean="0"/>
          </a:p>
          <a:p>
            <a:pPr marL="225425" indent="-225425" eaLnBrk="1" hangingPunct="1">
              <a:lnSpc>
                <a:spcPct val="110000"/>
              </a:lnSpc>
              <a:buClr>
                <a:schemeClr val="tx1"/>
              </a:buClr>
              <a:buSzTx/>
            </a:pPr>
            <a:r>
              <a:rPr lang="en-US" sz="1900" dirty="0" smtClean="0"/>
              <a:t>Well-timed, local greenhouse/nursery</a:t>
            </a:r>
          </a:p>
          <a:p>
            <a:pPr marL="225425" indent="-225425" eaLnBrk="1" hangingPunct="1">
              <a:lnSpc>
                <a:spcPct val="110000"/>
              </a:lnSpc>
              <a:buClr>
                <a:schemeClr val="tx1"/>
              </a:buClr>
              <a:buSzTx/>
            </a:pPr>
            <a:endParaRPr lang="en-US" sz="1900" dirty="0" smtClean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800600" y="1371600"/>
            <a:ext cx="43434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25425" marR="0" lvl="0" indent="-225425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tabLst/>
              <a:defRPr/>
            </a:pPr>
            <a:r>
              <a:rPr kumimoji="0" 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Fall 2013 and Spring 2014:</a:t>
            </a:r>
          </a:p>
          <a:p>
            <a:pPr marL="225425" marR="0" lvl="0" indent="-225425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 2" pitchFamily="18" charset="2"/>
              <a:buChar char=""/>
              <a:tabLst/>
              <a:defRPr/>
            </a:pPr>
            <a:endParaRPr lang="en-US" sz="1900" dirty="0" smtClean="0"/>
          </a:p>
          <a:p>
            <a:pPr marL="225425" marR="0" lvl="0" indent="-225425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 2" pitchFamily="18" charset="2"/>
              <a:buChar char=""/>
              <a:tabLst/>
              <a:defRPr/>
            </a:pPr>
            <a:endParaRPr kumimoji="0" lang="en-US" sz="19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5425" marR="0" lvl="0" indent="-225425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 2" pitchFamily="18" charset="2"/>
              <a:buChar char=""/>
              <a:tabLst/>
              <a:defRPr/>
            </a:pPr>
            <a:endParaRPr lang="en-US" sz="1900" dirty="0" smtClean="0"/>
          </a:p>
          <a:p>
            <a:pPr marL="225425" indent="-225425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</a:pPr>
            <a:r>
              <a:rPr lang="en-US" sz="1900" dirty="0" smtClean="0"/>
              <a:t>	Spring 2013:</a:t>
            </a:r>
          </a:p>
          <a:p>
            <a:pPr marL="225425" indent="-225425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</a:pPr>
            <a:r>
              <a:rPr lang="en-US" sz="1900" dirty="0" smtClean="0"/>
              <a:t>	</a:t>
            </a:r>
          </a:p>
          <a:p>
            <a:pPr marL="225425" indent="-225425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</a:pPr>
            <a:r>
              <a:rPr lang="en-US" sz="1900" dirty="0" smtClean="0"/>
              <a:t>	Spring 2011 and Fall 2012:</a:t>
            </a:r>
          </a:p>
          <a:p>
            <a:pPr marL="225425" lvl="0" indent="-225425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"/>
            </a:pPr>
            <a:endParaRPr lang="en-US" sz="1900" dirty="0" smtClean="0"/>
          </a:p>
          <a:p>
            <a:pPr marL="225425" lvl="0" indent="-225425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"/>
            </a:pPr>
            <a:endParaRPr lang="en-US" sz="1900" dirty="0" smtClean="0"/>
          </a:p>
          <a:p>
            <a:pPr marL="225425" indent="-225425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"/>
            </a:pPr>
            <a:endParaRPr lang="en-US" sz="1900" dirty="0" smtClean="0"/>
          </a:p>
          <a:p>
            <a:pPr marL="225425" indent="-225425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</a:pPr>
            <a:r>
              <a:rPr lang="en-US" sz="1900" dirty="0" smtClean="0"/>
              <a:t>	Fall 2010: (poorly timed)</a:t>
            </a:r>
          </a:p>
          <a:p>
            <a:pPr marL="225425" indent="-225425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"/>
            </a:pPr>
            <a:endParaRPr lang="en-US" sz="1900" dirty="0" smtClean="0"/>
          </a:p>
          <a:p>
            <a:pPr marL="225425" lvl="0" indent="-225425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</a:pPr>
            <a:r>
              <a:rPr lang="en-US" sz="1900" dirty="0" smtClean="0"/>
              <a:t>	Spring 2010:</a:t>
            </a:r>
          </a:p>
          <a:p>
            <a:pPr marL="225425" indent="-225425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"/>
            </a:pPr>
            <a:endParaRPr lang="en-US" sz="1900" dirty="0" smtClean="0"/>
          </a:p>
          <a:p>
            <a:pPr marL="225425" lvl="0" indent="-225425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"/>
            </a:pPr>
            <a:endParaRPr lang="en-US" sz="1900" dirty="0" smtClean="0"/>
          </a:p>
          <a:p>
            <a:pPr marL="225425" lvl="0" indent="-225425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"/>
            </a:pPr>
            <a:endParaRPr lang="en-US" sz="1900" dirty="0" smtClean="0"/>
          </a:p>
          <a:p>
            <a:pPr marL="225425" indent="-225425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"/>
            </a:pPr>
            <a:endParaRPr lang="en-US" sz="1900" dirty="0" smtClean="0"/>
          </a:p>
          <a:p>
            <a:pPr marL="225425" marR="0" lvl="0" indent="-225425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 2" pitchFamily="18" charset="2"/>
              <a:buChar char=""/>
              <a:tabLst/>
              <a:defRPr/>
            </a:pPr>
            <a:endParaRPr kumimoji="0" lang="en-US" sz="19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&quot;No&quot; Symbol 4"/>
          <p:cNvSpPr/>
          <p:nvPr/>
        </p:nvSpPr>
        <p:spPr>
          <a:xfrm>
            <a:off x="1981200" y="1447800"/>
            <a:ext cx="533400" cy="533400"/>
          </a:xfrm>
          <a:prstGeom prst="noSmoking">
            <a:avLst>
              <a:gd name="adj" fmla="val 1018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7890" name="Picture 2" descr="C:\Users\House\AppData\Local\Microsoft\Windows\Temporary Internet Files\Content.IE5\1M59Q548\MC90033393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1905000"/>
            <a:ext cx="607519" cy="985113"/>
          </a:xfrm>
          <a:prstGeom prst="rect">
            <a:avLst/>
          </a:prstGeom>
          <a:noFill/>
        </p:spPr>
      </p:pic>
      <p:grpSp>
        <p:nvGrpSpPr>
          <p:cNvPr id="20" name="Group 19"/>
          <p:cNvGrpSpPr/>
          <p:nvPr/>
        </p:nvGrpSpPr>
        <p:grpSpPr>
          <a:xfrm>
            <a:off x="457200" y="3663087"/>
            <a:ext cx="2544064" cy="985113"/>
            <a:chOff x="457200" y="3663087"/>
            <a:chExt cx="2544064" cy="985113"/>
          </a:xfrm>
        </p:grpSpPr>
        <p:pic>
          <p:nvPicPr>
            <p:cNvPr id="37891" name="Picture 3" descr="C:\Program Files\Microsoft Office\MEDIA\CAGCAT10\j0149627.wm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7200" y="3748135"/>
              <a:ext cx="1159488" cy="823865"/>
            </a:xfrm>
            <a:prstGeom prst="rect">
              <a:avLst/>
            </a:prstGeom>
            <a:noFill/>
          </p:spPr>
        </p:pic>
        <p:pic>
          <p:nvPicPr>
            <p:cNvPr id="37892" name="Picture 4" descr="C:\Users\House\AppData\Local\Microsoft\Windows\Temporary Internet Files\Content.IE5\1M59Q548\MP900448441[1]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86000" y="3733800"/>
              <a:ext cx="715264" cy="838200"/>
            </a:xfrm>
            <a:prstGeom prst="rect">
              <a:avLst/>
            </a:prstGeom>
            <a:noFill/>
          </p:spPr>
        </p:pic>
        <p:pic>
          <p:nvPicPr>
            <p:cNvPr id="15" name="Picture 2" descr="C:\Users\House\AppData\Local\Microsoft\Windows\Temporary Internet Files\Content.IE5\1M59Q548\MC900333934[1].wm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00200" y="3663087"/>
              <a:ext cx="607519" cy="985113"/>
            </a:xfrm>
            <a:prstGeom prst="rect">
              <a:avLst/>
            </a:prstGeom>
            <a:noFill/>
          </p:spPr>
        </p:pic>
      </p:grpSp>
      <p:grpSp>
        <p:nvGrpSpPr>
          <p:cNvPr id="25" name="Group 24"/>
          <p:cNvGrpSpPr/>
          <p:nvPr/>
        </p:nvGrpSpPr>
        <p:grpSpPr>
          <a:xfrm>
            <a:off x="457200" y="5486400"/>
            <a:ext cx="1705864" cy="838200"/>
            <a:chOff x="685800" y="5486400"/>
            <a:chExt cx="1705864" cy="838200"/>
          </a:xfrm>
        </p:grpSpPr>
        <p:pic>
          <p:nvPicPr>
            <p:cNvPr id="16" name="Picture 4" descr="C:\Users\House\AppData\Local\Microsoft\Windows\Temporary Internet Files\Content.IE5\1M59Q548\MP900448441[1]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676400" y="5486400"/>
              <a:ext cx="715264" cy="838200"/>
            </a:xfrm>
            <a:prstGeom prst="rect">
              <a:avLst/>
            </a:prstGeom>
            <a:noFill/>
          </p:spPr>
        </p:pic>
        <p:pic>
          <p:nvPicPr>
            <p:cNvPr id="37893" name="Picture 5" descr="C:\Users\House\AppData\Local\Microsoft\Windows\Temporary Internet Files\Content.IE5\1M59Q548\MC900334796[1].wmf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85800" y="5486400"/>
              <a:ext cx="965957" cy="833628"/>
            </a:xfrm>
            <a:prstGeom prst="rect">
              <a:avLst/>
            </a:prstGeom>
            <a:noFill/>
          </p:spPr>
        </p:pic>
      </p:grpSp>
      <p:sp>
        <p:nvSpPr>
          <p:cNvPr id="18" name="&quot;No&quot; Symbol 17"/>
          <p:cNvSpPr/>
          <p:nvPr/>
        </p:nvSpPr>
        <p:spPr>
          <a:xfrm>
            <a:off x="6629400" y="5791200"/>
            <a:ext cx="533400" cy="533400"/>
          </a:xfrm>
          <a:prstGeom prst="noSmoking">
            <a:avLst>
              <a:gd name="adj" fmla="val 1018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9" name="Picture 2" descr="C:\Users\House\AppData\Local\Microsoft\Windows\Temporary Internet Files\Content.IE5\1M59Q548\MC90033393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16066" y="4958487"/>
            <a:ext cx="513534" cy="832713"/>
          </a:xfrm>
          <a:prstGeom prst="rect">
            <a:avLst/>
          </a:prstGeom>
          <a:noFill/>
        </p:spPr>
      </p:pic>
      <p:grpSp>
        <p:nvGrpSpPr>
          <p:cNvPr id="21" name="Group 20"/>
          <p:cNvGrpSpPr/>
          <p:nvPr/>
        </p:nvGrpSpPr>
        <p:grpSpPr>
          <a:xfrm>
            <a:off x="5181600" y="3962400"/>
            <a:ext cx="2544064" cy="985113"/>
            <a:chOff x="457200" y="3663087"/>
            <a:chExt cx="2544064" cy="985113"/>
          </a:xfrm>
        </p:grpSpPr>
        <p:pic>
          <p:nvPicPr>
            <p:cNvPr id="22" name="Picture 3" descr="C:\Program Files\Microsoft Office\MEDIA\CAGCAT10\j0149627.wm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7200" y="3748135"/>
              <a:ext cx="1159488" cy="823865"/>
            </a:xfrm>
            <a:prstGeom prst="rect">
              <a:avLst/>
            </a:prstGeom>
            <a:noFill/>
          </p:spPr>
        </p:pic>
        <p:pic>
          <p:nvPicPr>
            <p:cNvPr id="23" name="Picture 4" descr="C:\Users\House\AppData\Local\Microsoft\Windows\Temporary Internet Files\Content.IE5\1M59Q548\MP900448441[1]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86000" y="3733800"/>
              <a:ext cx="715264" cy="838200"/>
            </a:xfrm>
            <a:prstGeom prst="rect">
              <a:avLst/>
            </a:prstGeom>
            <a:noFill/>
          </p:spPr>
        </p:pic>
        <p:pic>
          <p:nvPicPr>
            <p:cNvPr id="24" name="Picture 2" descr="C:\Users\House\AppData\Local\Microsoft\Windows\Temporary Internet Files\Content.IE5\1M59Q548\MC900333934[1].wm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00200" y="3663087"/>
              <a:ext cx="607519" cy="985113"/>
            </a:xfrm>
            <a:prstGeom prst="rect">
              <a:avLst/>
            </a:prstGeom>
            <a:noFill/>
          </p:spPr>
        </p:pic>
      </p:grpSp>
      <p:grpSp>
        <p:nvGrpSpPr>
          <p:cNvPr id="30" name="Group 29"/>
          <p:cNvGrpSpPr/>
          <p:nvPr/>
        </p:nvGrpSpPr>
        <p:grpSpPr>
          <a:xfrm>
            <a:off x="6477000" y="2743200"/>
            <a:ext cx="1705864" cy="838200"/>
            <a:chOff x="685800" y="5486400"/>
            <a:chExt cx="1705864" cy="838200"/>
          </a:xfrm>
        </p:grpSpPr>
        <p:pic>
          <p:nvPicPr>
            <p:cNvPr id="31" name="Picture 4" descr="C:\Users\House\AppData\Local\Microsoft\Windows\Temporary Internet Files\Content.IE5\1M59Q548\MP900448441[1]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676400" y="5486400"/>
              <a:ext cx="715264" cy="838200"/>
            </a:xfrm>
            <a:prstGeom prst="rect">
              <a:avLst/>
            </a:prstGeom>
            <a:noFill/>
          </p:spPr>
        </p:pic>
        <p:pic>
          <p:nvPicPr>
            <p:cNvPr id="32" name="Picture 5" descr="C:\Users\House\AppData\Local\Microsoft\Windows\Temporary Internet Files\Content.IE5\1M59Q548\MC900334796[1].wmf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85800" y="5486400"/>
              <a:ext cx="965957" cy="833628"/>
            </a:xfrm>
            <a:prstGeom prst="rect">
              <a:avLst/>
            </a:prstGeom>
            <a:noFill/>
          </p:spPr>
        </p:pic>
      </p:grpSp>
      <p:grpSp>
        <p:nvGrpSpPr>
          <p:cNvPr id="33" name="Group 32"/>
          <p:cNvGrpSpPr/>
          <p:nvPr/>
        </p:nvGrpSpPr>
        <p:grpSpPr>
          <a:xfrm>
            <a:off x="5304536" y="1605687"/>
            <a:ext cx="2544064" cy="985113"/>
            <a:chOff x="457200" y="3663087"/>
            <a:chExt cx="2544064" cy="985113"/>
          </a:xfrm>
        </p:grpSpPr>
        <p:pic>
          <p:nvPicPr>
            <p:cNvPr id="34" name="Picture 3" descr="C:\Program Files\Microsoft Office\MEDIA\CAGCAT10\j0149627.wm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7200" y="3748135"/>
              <a:ext cx="1159488" cy="823865"/>
            </a:xfrm>
            <a:prstGeom prst="rect">
              <a:avLst/>
            </a:prstGeom>
            <a:noFill/>
          </p:spPr>
        </p:pic>
        <p:pic>
          <p:nvPicPr>
            <p:cNvPr id="35" name="Picture 4" descr="C:\Users\House\AppData\Local\Microsoft\Windows\Temporary Internet Files\Content.IE5\1M59Q548\MP900448441[1]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86000" y="3733800"/>
              <a:ext cx="715264" cy="838200"/>
            </a:xfrm>
            <a:prstGeom prst="rect">
              <a:avLst/>
            </a:prstGeom>
            <a:noFill/>
          </p:spPr>
        </p:pic>
        <p:pic>
          <p:nvPicPr>
            <p:cNvPr id="36" name="Picture 2" descr="C:\Users\House\AppData\Local\Microsoft\Windows\Temporary Internet Files\Content.IE5\1M59Q548\MC900333934[1].wm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00200" y="3663087"/>
              <a:ext cx="607519" cy="985113"/>
            </a:xfrm>
            <a:prstGeom prst="rect">
              <a:avLst/>
            </a:prstGeom>
            <a:noFill/>
          </p:spPr>
        </p:pic>
      </p:grpSp>
      <p:sp>
        <p:nvSpPr>
          <p:cNvPr id="37" name="Down Arrow 36"/>
          <p:cNvSpPr/>
          <p:nvPr/>
        </p:nvSpPr>
        <p:spPr>
          <a:xfrm rot="10800000">
            <a:off x="4343400" y="1447800"/>
            <a:ext cx="914400" cy="4800600"/>
          </a:xfrm>
          <a:prstGeom prst="down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2400" b="1" dirty="0" smtClean="0"/>
              <a:t>Timeline</a:t>
            </a:r>
            <a:endParaRPr lang="en-US" sz="2400" b="1" dirty="0"/>
          </a:p>
        </p:txBody>
      </p:sp>
      <p:grpSp>
        <p:nvGrpSpPr>
          <p:cNvPr id="39" name="Group 38"/>
          <p:cNvGrpSpPr/>
          <p:nvPr/>
        </p:nvGrpSpPr>
        <p:grpSpPr>
          <a:xfrm>
            <a:off x="7162800" y="143934"/>
            <a:ext cx="1828800" cy="1151466"/>
            <a:chOff x="7162800" y="143934"/>
            <a:chExt cx="1828800" cy="1151466"/>
          </a:xfrm>
        </p:grpSpPr>
        <p:pic>
          <p:nvPicPr>
            <p:cNvPr id="9" name="Picture 4" descr="F:\Pictures from the Farm\IMG_0689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162800" y="143934"/>
              <a:ext cx="1828800" cy="1151466"/>
            </a:xfrm>
            <a:prstGeom prst="rect">
              <a:avLst/>
            </a:prstGeom>
            <a:noFill/>
          </p:spPr>
        </p:pic>
        <p:sp>
          <p:nvSpPr>
            <p:cNvPr id="38" name="Oval 37"/>
            <p:cNvSpPr/>
            <p:nvPr/>
          </p:nvSpPr>
          <p:spPr>
            <a:xfrm>
              <a:off x="8153400" y="152400"/>
              <a:ext cx="152400" cy="228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33349" y="120502"/>
            <a:ext cx="2228851" cy="1174898"/>
            <a:chOff x="133349" y="120502"/>
            <a:chExt cx="2228851" cy="1174898"/>
          </a:xfrm>
        </p:grpSpPr>
        <p:pic>
          <p:nvPicPr>
            <p:cNvPr id="10" name="Picture 5" descr="F:\Pictures from the Farm\IMG_0684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33349" y="120502"/>
              <a:ext cx="2228851" cy="1174898"/>
            </a:xfrm>
            <a:prstGeom prst="rect">
              <a:avLst/>
            </a:prstGeom>
            <a:noFill/>
          </p:spPr>
        </p:pic>
        <p:sp>
          <p:nvSpPr>
            <p:cNvPr id="40" name="Oval 39"/>
            <p:cNvSpPr/>
            <p:nvPr/>
          </p:nvSpPr>
          <p:spPr>
            <a:xfrm>
              <a:off x="457200" y="533400"/>
              <a:ext cx="152400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7056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1625" y="152400"/>
            <a:ext cx="8534400" cy="987425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17375E"/>
                </a:solidFill>
              </a:rPr>
              <a:t>Client-Student Communication/Collaboration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600200"/>
            <a:ext cx="8534400" cy="4800600"/>
          </a:xfrm>
        </p:spPr>
        <p:txBody>
          <a:bodyPr/>
          <a:lstStyle/>
          <a:p>
            <a:pPr marL="225425" indent="-225425" eaLnBrk="1" hangingPunct="1">
              <a:lnSpc>
                <a:spcPct val="110000"/>
              </a:lnSpc>
              <a:buClr>
                <a:schemeClr val="tx1"/>
              </a:buClr>
              <a:buSzTx/>
            </a:pPr>
            <a:r>
              <a:rPr lang="en-US" sz="1900" dirty="0" smtClean="0"/>
              <a:t>Initially, used chat feature on course website (Spring 2010, Fall 2010)</a:t>
            </a:r>
          </a:p>
          <a:p>
            <a:pPr marL="225425" indent="-225425" eaLnBrk="1" hangingPunct="1">
              <a:lnSpc>
                <a:spcPct val="110000"/>
              </a:lnSpc>
              <a:buClr>
                <a:schemeClr val="tx1"/>
              </a:buClr>
              <a:buSzTx/>
            </a:pPr>
            <a:endParaRPr lang="en-US" sz="1900" dirty="0" smtClean="0"/>
          </a:p>
          <a:p>
            <a:pPr marL="225425" indent="-225425" eaLnBrk="1" hangingPunct="1">
              <a:lnSpc>
                <a:spcPct val="110000"/>
              </a:lnSpc>
              <a:buClr>
                <a:schemeClr val="tx1"/>
              </a:buClr>
              <a:buSzTx/>
            </a:pPr>
            <a:r>
              <a:rPr lang="en-US" sz="1900" dirty="0" smtClean="0"/>
              <a:t>Subsequent semesters, the interaction was facilitated by direct email contact, site visits, class presentations</a:t>
            </a:r>
          </a:p>
          <a:p>
            <a:pPr marL="225425" indent="-225425" eaLnBrk="1" hangingPunct="1">
              <a:lnSpc>
                <a:spcPct val="110000"/>
              </a:lnSpc>
              <a:buClr>
                <a:schemeClr val="tx1"/>
              </a:buClr>
              <a:buSzTx/>
            </a:pPr>
            <a:endParaRPr lang="en-US" sz="1900" dirty="0" smtClean="0"/>
          </a:p>
          <a:p>
            <a:pPr marL="225425" indent="-225425" eaLnBrk="1" hangingPunct="1">
              <a:lnSpc>
                <a:spcPct val="110000"/>
              </a:lnSpc>
              <a:buClr>
                <a:schemeClr val="tx1"/>
              </a:buClr>
              <a:buSzTx/>
            </a:pPr>
            <a:r>
              <a:rPr lang="en-US" sz="1900" dirty="0" smtClean="0"/>
              <a:t>Design Review presentation and Final Presentation- feedback from client</a:t>
            </a:r>
          </a:p>
          <a:p>
            <a:pPr marL="500063" lvl="1" indent="-225425" eaLnBrk="1" hangingPunct="1">
              <a:lnSpc>
                <a:spcPct val="110000"/>
              </a:lnSpc>
              <a:buClr>
                <a:schemeClr val="tx1"/>
              </a:buClr>
              <a:buSzTx/>
            </a:pPr>
            <a:endParaRPr lang="en-US" sz="1400" dirty="0" smtClean="0"/>
          </a:p>
          <a:p>
            <a:pPr marL="500063" lvl="1" indent="-225425" eaLnBrk="1" hangingPunct="1">
              <a:lnSpc>
                <a:spcPct val="110000"/>
              </a:lnSpc>
              <a:buClr>
                <a:schemeClr val="tx1"/>
              </a:buClr>
              <a:buSzTx/>
            </a:pPr>
            <a:endParaRPr lang="en-US" sz="1400" dirty="0" smtClean="0"/>
          </a:p>
          <a:p>
            <a:pPr marL="225425" indent="-225425" eaLnBrk="1" hangingPunct="1">
              <a:lnSpc>
                <a:spcPct val="110000"/>
              </a:lnSpc>
              <a:buClr>
                <a:schemeClr val="tx1"/>
              </a:buClr>
              <a:buSzTx/>
            </a:pPr>
            <a:r>
              <a:rPr lang="en-US" sz="1900" dirty="0" smtClean="0"/>
              <a:t>Professor  plays a pivotal role in facilitating communication between both entities</a:t>
            </a:r>
          </a:p>
          <a:p>
            <a:pPr marL="225425" indent="-225425" eaLnBrk="1" hangingPunct="1">
              <a:lnSpc>
                <a:spcPct val="110000"/>
              </a:lnSpc>
              <a:buClr>
                <a:schemeClr val="tx1"/>
              </a:buClr>
              <a:buSzTx/>
            </a:pPr>
            <a:endParaRPr lang="en-US" sz="1900" dirty="0" smtClean="0"/>
          </a:p>
          <a:p>
            <a:pPr marL="225425" indent="-225425" eaLnBrk="1" hangingPunct="1">
              <a:lnSpc>
                <a:spcPct val="110000"/>
              </a:lnSpc>
              <a:buClr>
                <a:schemeClr val="tx1"/>
              </a:buClr>
              <a:buSzTx/>
            </a:pPr>
            <a:r>
              <a:rPr lang="en-US" sz="1900" dirty="0" smtClean="0"/>
              <a:t>Direct mentoring and guidance from professor and undergraduate teaching assistant </a:t>
            </a:r>
          </a:p>
          <a:p>
            <a:pPr marL="225425" indent="-225425" eaLnBrk="1" hangingPunct="1">
              <a:lnSpc>
                <a:spcPct val="110000"/>
              </a:lnSpc>
              <a:buClr>
                <a:schemeClr val="tx1"/>
              </a:buClr>
              <a:buSzTx/>
            </a:pPr>
            <a:endParaRPr lang="en-US" sz="1900" dirty="0" smtClean="0"/>
          </a:p>
        </p:txBody>
      </p:sp>
    </p:spTree>
    <p:extLst>
      <p:ext uri="{BB962C8B-B14F-4D97-AF65-F5344CB8AC3E}">
        <p14:creationId xmlns:p14="http://schemas.microsoft.com/office/powerpoint/2010/main" val="575945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Civi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Civi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Civi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Civi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Civi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5_Civi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6_Civi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1027</TotalTime>
  <Words>2041</Words>
  <Application>Microsoft Office PowerPoint</Application>
  <PresentationFormat>On-screen Show (4:3)</PresentationFormat>
  <Paragraphs>381</Paragraphs>
  <Slides>41</Slides>
  <Notes>41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41</vt:i4>
      </vt:variant>
    </vt:vector>
  </HeadingPairs>
  <TitlesOfParts>
    <vt:vector size="55" baseType="lpstr">
      <vt:lpstr>Adobe Caslon Pro Bold</vt:lpstr>
      <vt:lpstr>Arial</vt:lpstr>
      <vt:lpstr>Calibri</vt:lpstr>
      <vt:lpstr>Segoe Print</vt:lpstr>
      <vt:lpstr>Wingdings</vt:lpstr>
      <vt:lpstr>Wingdings 2</vt:lpstr>
      <vt:lpstr>1_Civic</vt:lpstr>
      <vt:lpstr>2_Civic</vt:lpstr>
      <vt:lpstr>3_Civic</vt:lpstr>
      <vt:lpstr>4_Civic</vt:lpstr>
      <vt:lpstr>5_Civic</vt:lpstr>
      <vt:lpstr>15_Civic</vt:lpstr>
      <vt:lpstr>16_Civic</vt:lpstr>
      <vt:lpstr>Nature Illustration 16x9</vt:lpstr>
      <vt:lpstr>Ohio AgrAbility Design Solutions Developed in a First-Year  Engineering Innovation Course</vt:lpstr>
      <vt:lpstr>EGR 103 Engineering Innovation Course </vt:lpstr>
      <vt:lpstr>Ohio AgrAbility-UD EGR 103 Partnership</vt:lpstr>
      <vt:lpstr>Snapshot of UD First-year  Engineering Students in EGR 103</vt:lpstr>
      <vt:lpstr>Design Project Problem Statements-  Evolution &amp; Components</vt:lpstr>
      <vt:lpstr>Design Project Problem Statements-  Evolution &amp; Components</vt:lpstr>
      <vt:lpstr>Design Project Problem Statements-  Evolution &amp; Components</vt:lpstr>
      <vt:lpstr>Site Visits/Stimulus</vt:lpstr>
      <vt:lpstr>Client-Student Communication/Collaboration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Student Comments- Fall 2012</vt:lpstr>
      <vt:lpstr>Student Comments- Spring 2013</vt:lpstr>
      <vt:lpstr>Student Comments-Fall 2013</vt:lpstr>
      <vt:lpstr>Student Reflections</vt:lpstr>
      <vt:lpstr>Student Reflections </vt:lpstr>
      <vt:lpstr>Student Reflections &amp; Learning Outcomes</vt:lpstr>
      <vt:lpstr>Learning Outcomes and Impact</vt:lpstr>
      <vt:lpstr>Learning Outcomes and Impact</vt:lpstr>
      <vt:lpstr>Knowledge Transfer</vt:lpstr>
      <vt:lpstr>Innovation for Agriculture</vt:lpstr>
      <vt:lpstr>ACKNOWLEDGEMENTS</vt:lpstr>
    </vt:vector>
  </TitlesOfParts>
  <Company>University of Dayton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Crosson, Kenya M</dc:creator>
  <cp:lastModifiedBy>Hendress, Kylie J</cp:lastModifiedBy>
  <cp:revision>174</cp:revision>
  <dcterms:created xsi:type="dcterms:W3CDTF">2012-05-11T14:57:07Z</dcterms:created>
  <dcterms:modified xsi:type="dcterms:W3CDTF">2014-03-24T18:59:45Z</dcterms:modified>
</cp:coreProperties>
</file>